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315" r:id="rId3"/>
    <p:sldId id="290" r:id="rId4"/>
    <p:sldId id="312" r:id="rId5"/>
    <p:sldId id="308" r:id="rId6"/>
    <p:sldId id="307" r:id="rId7"/>
    <p:sldId id="309" r:id="rId8"/>
    <p:sldId id="310" r:id="rId9"/>
    <p:sldId id="311" r:id="rId10"/>
    <p:sldId id="320" r:id="rId11"/>
    <p:sldId id="314" r:id="rId12"/>
    <p:sldId id="318" r:id="rId13"/>
    <p:sldId id="319" r:id="rId14"/>
    <p:sldId id="317" r:id="rId15"/>
    <p:sldId id="316" r:id="rId16"/>
    <p:sldId id="281" r:id="rId17"/>
  </p:sldIdLst>
  <p:sldSz cx="9144000" cy="6858000" type="screen4x3"/>
  <p:notesSz cx="6797675" cy="987266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800000"/>
    <a:srgbClr val="3A001D"/>
    <a:srgbClr val="FFF8D1"/>
    <a:srgbClr val="FFF9D5"/>
    <a:srgbClr val="964C7D"/>
    <a:srgbClr val="FFDC00"/>
    <a:srgbClr val="46143C"/>
    <a:srgbClr val="EAB200"/>
    <a:srgbClr val="FFC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B1F0-4B4D-446D-8909-4FDFDF09B5C7}" type="datetimeFigureOut">
              <a:rPr lang="pl-PL" smtClean="0"/>
              <a:pPr/>
              <a:t>2015-11-23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B144-7B18-4B4E-975B-BA8F9094EB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B1F0-4B4D-446D-8909-4FDFDF09B5C7}" type="datetimeFigureOut">
              <a:rPr lang="pl-PL" smtClean="0"/>
              <a:pPr/>
              <a:t>2015-11-23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B144-7B18-4B4E-975B-BA8F9094EB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B1F0-4B4D-446D-8909-4FDFDF09B5C7}" type="datetimeFigureOut">
              <a:rPr lang="pl-PL" smtClean="0"/>
              <a:pPr/>
              <a:t>2015-11-23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B144-7B18-4B4E-975B-BA8F9094EB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B1F0-4B4D-446D-8909-4FDFDF09B5C7}" type="datetimeFigureOut">
              <a:rPr lang="pl-PL" smtClean="0"/>
              <a:pPr/>
              <a:t>2015-11-23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B144-7B18-4B4E-975B-BA8F9094EB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B1F0-4B4D-446D-8909-4FDFDF09B5C7}" type="datetimeFigureOut">
              <a:rPr lang="pl-PL" smtClean="0"/>
              <a:pPr/>
              <a:t>2015-11-23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B144-7B18-4B4E-975B-BA8F9094EB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B1F0-4B4D-446D-8909-4FDFDF09B5C7}" type="datetimeFigureOut">
              <a:rPr lang="pl-PL" smtClean="0"/>
              <a:pPr/>
              <a:t>2015-11-23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B144-7B18-4B4E-975B-BA8F9094EB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B1F0-4B4D-446D-8909-4FDFDF09B5C7}" type="datetimeFigureOut">
              <a:rPr lang="pl-PL" smtClean="0"/>
              <a:pPr/>
              <a:t>2015-11-23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B144-7B18-4B4E-975B-BA8F9094EB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B1F0-4B4D-446D-8909-4FDFDF09B5C7}" type="datetimeFigureOut">
              <a:rPr lang="pl-PL" smtClean="0"/>
              <a:pPr/>
              <a:t>2015-11-23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B144-7B18-4B4E-975B-BA8F9094EB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B1F0-4B4D-446D-8909-4FDFDF09B5C7}" type="datetimeFigureOut">
              <a:rPr lang="pl-PL" smtClean="0"/>
              <a:pPr/>
              <a:t>2015-11-23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B144-7B18-4B4E-975B-BA8F9094EB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B1F0-4B4D-446D-8909-4FDFDF09B5C7}" type="datetimeFigureOut">
              <a:rPr lang="pl-PL" smtClean="0"/>
              <a:pPr/>
              <a:t>2015-11-23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B144-7B18-4B4E-975B-BA8F9094EB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B1F0-4B4D-446D-8909-4FDFDF09B5C7}" type="datetimeFigureOut">
              <a:rPr lang="pl-PL" smtClean="0"/>
              <a:pPr/>
              <a:t>2015-11-23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B144-7B18-4B4E-975B-BA8F9094EB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BB1F0-4B4D-446D-8909-4FDFDF09B5C7}" type="datetimeFigureOut">
              <a:rPr lang="pl-PL" smtClean="0"/>
              <a:pPr/>
              <a:t>2015-11-23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1B144-7B18-4B4E-975B-BA8F9094EB1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jpe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13.jpg"/><Relationship Id="rId5" Type="http://schemas.openxmlformats.org/officeDocument/2006/relationships/image" Target="../media/image4.jpg"/><Relationship Id="rId10" Type="http://schemas.openxmlformats.org/officeDocument/2006/relationships/image" Target="../media/image112.jpeg"/><Relationship Id="rId4" Type="http://schemas.openxmlformats.org/officeDocument/2006/relationships/image" Target="../media/image3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18.jpg"/><Relationship Id="rId3" Type="http://schemas.openxmlformats.org/officeDocument/2006/relationships/image" Target="../media/image6.jpeg"/><Relationship Id="rId7" Type="http://schemas.openxmlformats.org/officeDocument/2006/relationships/image" Target="../media/image1.png"/><Relationship Id="rId12" Type="http://schemas.openxmlformats.org/officeDocument/2006/relationships/image" Target="../media/image1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16.jpg"/><Relationship Id="rId5" Type="http://schemas.openxmlformats.org/officeDocument/2006/relationships/image" Target="../media/image4.jpg"/><Relationship Id="rId15" Type="http://schemas.openxmlformats.org/officeDocument/2006/relationships/image" Target="../media/image120.jpg"/><Relationship Id="rId10" Type="http://schemas.openxmlformats.org/officeDocument/2006/relationships/image" Target="../media/image115.jpg"/><Relationship Id="rId4" Type="http://schemas.openxmlformats.org/officeDocument/2006/relationships/image" Target="../media/image3.png"/><Relationship Id="rId9" Type="http://schemas.openxmlformats.org/officeDocument/2006/relationships/image" Target="../media/image114.jpg"/><Relationship Id="rId14" Type="http://schemas.openxmlformats.org/officeDocument/2006/relationships/image" Target="../media/image119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5.jpg"/><Relationship Id="rId18" Type="http://schemas.openxmlformats.org/officeDocument/2006/relationships/image" Target="../media/image130.jpg"/><Relationship Id="rId3" Type="http://schemas.openxmlformats.org/officeDocument/2006/relationships/image" Target="../media/image6.jpeg"/><Relationship Id="rId7" Type="http://schemas.openxmlformats.org/officeDocument/2006/relationships/image" Target="../media/image1.png"/><Relationship Id="rId12" Type="http://schemas.openxmlformats.org/officeDocument/2006/relationships/image" Target="../media/image124.jpg"/><Relationship Id="rId17" Type="http://schemas.openxmlformats.org/officeDocument/2006/relationships/image" Target="../media/image129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8.jpg"/><Relationship Id="rId20" Type="http://schemas.openxmlformats.org/officeDocument/2006/relationships/image" Target="../media/image132.png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23.jpg"/><Relationship Id="rId5" Type="http://schemas.openxmlformats.org/officeDocument/2006/relationships/image" Target="../media/image4.jpg"/><Relationship Id="rId15" Type="http://schemas.openxmlformats.org/officeDocument/2006/relationships/image" Target="../media/image127.jpg"/><Relationship Id="rId10" Type="http://schemas.openxmlformats.org/officeDocument/2006/relationships/image" Target="../media/image122.jpg"/><Relationship Id="rId19" Type="http://schemas.openxmlformats.org/officeDocument/2006/relationships/image" Target="../media/image131.jpg"/><Relationship Id="rId4" Type="http://schemas.openxmlformats.org/officeDocument/2006/relationships/image" Target="../media/image3.png"/><Relationship Id="rId9" Type="http://schemas.openxmlformats.org/officeDocument/2006/relationships/image" Target="../media/image121.jpg"/><Relationship Id="rId14" Type="http://schemas.openxmlformats.org/officeDocument/2006/relationships/image" Target="../media/image126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37.png"/><Relationship Id="rId3" Type="http://schemas.openxmlformats.org/officeDocument/2006/relationships/image" Target="../media/image6.jpeg"/><Relationship Id="rId7" Type="http://schemas.openxmlformats.org/officeDocument/2006/relationships/image" Target="../media/image1.png"/><Relationship Id="rId12" Type="http://schemas.openxmlformats.org/officeDocument/2006/relationships/image" Target="../media/image136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35.jpg"/><Relationship Id="rId5" Type="http://schemas.openxmlformats.org/officeDocument/2006/relationships/image" Target="../media/image4.jpg"/><Relationship Id="rId10" Type="http://schemas.openxmlformats.org/officeDocument/2006/relationships/image" Target="../media/image134.jpg"/><Relationship Id="rId4" Type="http://schemas.openxmlformats.org/officeDocument/2006/relationships/image" Target="../media/image3.png"/><Relationship Id="rId9" Type="http://schemas.openxmlformats.org/officeDocument/2006/relationships/image" Target="../media/image133.jpg"/><Relationship Id="rId14" Type="http://schemas.openxmlformats.org/officeDocument/2006/relationships/image" Target="../media/image13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jpe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hyperlink" Target="mailto:jkurowska@wsb.edu.pl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jpe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1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jpe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jpg"/><Relationship Id="rId5" Type="http://schemas.openxmlformats.org/officeDocument/2006/relationships/image" Target="../media/image4.jpg"/><Relationship Id="rId10" Type="http://schemas.openxmlformats.org/officeDocument/2006/relationships/image" Target="../media/image8.jpg"/><Relationship Id="rId4" Type="http://schemas.openxmlformats.org/officeDocument/2006/relationships/image" Target="../media/image3.png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jpe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2.jpg"/><Relationship Id="rId5" Type="http://schemas.openxmlformats.org/officeDocument/2006/relationships/image" Target="../media/image4.jpg"/><Relationship Id="rId10" Type="http://schemas.openxmlformats.org/officeDocument/2006/relationships/image" Target="../media/image11.jpg"/><Relationship Id="rId4" Type="http://schemas.openxmlformats.org/officeDocument/2006/relationships/image" Target="../media/image3.pn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7.png"/><Relationship Id="rId3" Type="http://schemas.openxmlformats.org/officeDocument/2006/relationships/image" Target="../media/image6.jpeg"/><Relationship Id="rId7" Type="http://schemas.openxmlformats.org/officeDocument/2006/relationships/image" Target="../media/image1.png"/><Relationship Id="rId12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5.png"/><Relationship Id="rId5" Type="http://schemas.openxmlformats.org/officeDocument/2006/relationships/image" Target="../media/image4.jpg"/><Relationship Id="rId10" Type="http://schemas.openxmlformats.org/officeDocument/2006/relationships/image" Target="../media/image14.jpeg"/><Relationship Id="rId4" Type="http://schemas.openxmlformats.org/officeDocument/2006/relationships/image" Target="../media/image3.png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3.png"/><Relationship Id="rId18" Type="http://schemas.openxmlformats.org/officeDocument/2006/relationships/image" Target="../media/image28.jpeg"/><Relationship Id="rId3" Type="http://schemas.openxmlformats.org/officeDocument/2006/relationships/image" Target="../media/image6.jpeg"/><Relationship Id="rId7" Type="http://schemas.openxmlformats.org/officeDocument/2006/relationships/image" Target="../media/image1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.jpeg"/><Relationship Id="rId20" Type="http://schemas.openxmlformats.org/officeDocument/2006/relationships/image" Target="../media/image30.jpeg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1.png"/><Relationship Id="rId5" Type="http://schemas.openxmlformats.org/officeDocument/2006/relationships/image" Target="../media/image4.jp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5.jpeg"/><Relationship Id="rId18" Type="http://schemas.openxmlformats.org/officeDocument/2006/relationships/image" Target="../media/image40.jpeg"/><Relationship Id="rId3" Type="http://schemas.openxmlformats.org/officeDocument/2006/relationships/image" Target="../media/image6.jpeg"/><Relationship Id="rId21" Type="http://schemas.openxmlformats.org/officeDocument/2006/relationships/image" Target="../media/image43.jpeg"/><Relationship Id="rId7" Type="http://schemas.openxmlformats.org/officeDocument/2006/relationships/image" Target="../media/image1.png"/><Relationship Id="rId12" Type="http://schemas.openxmlformats.org/officeDocument/2006/relationships/image" Target="../media/image34.jpeg"/><Relationship Id="rId1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png"/><Relationship Id="rId20" Type="http://schemas.openxmlformats.org/officeDocument/2006/relationships/image" Target="../media/image42.jpeg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33.jpeg"/><Relationship Id="rId5" Type="http://schemas.openxmlformats.org/officeDocument/2006/relationships/image" Target="../media/image4.jpg"/><Relationship Id="rId15" Type="http://schemas.openxmlformats.org/officeDocument/2006/relationships/image" Target="../media/image37.jpeg"/><Relationship Id="rId10" Type="http://schemas.openxmlformats.org/officeDocument/2006/relationships/image" Target="../media/image32.jpeg"/><Relationship Id="rId19" Type="http://schemas.openxmlformats.org/officeDocument/2006/relationships/image" Target="../media/image41.jpeg"/><Relationship Id="rId4" Type="http://schemas.openxmlformats.org/officeDocument/2006/relationships/image" Target="../media/image3.pn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jpeg"/><Relationship Id="rId18" Type="http://schemas.openxmlformats.org/officeDocument/2006/relationships/image" Target="../media/image52.jpeg"/><Relationship Id="rId26" Type="http://schemas.openxmlformats.org/officeDocument/2006/relationships/image" Target="../media/image60.png"/><Relationship Id="rId39" Type="http://schemas.openxmlformats.org/officeDocument/2006/relationships/image" Target="../media/image73.png"/><Relationship Id="rId21" Type="http://schemas.openxmlformats.org/officeDocument/2006/relationships/image" Target="../media/image55.jpeg"/><Relationship Id="rId34" Type="http://schemas.openxmlformats.org/officeDocument/2006/relationships/image" Target="../media/image68.png"/><Relationship Id="rId42" Type="http://schemas.openxmlformats.org/officeDocument/2006/relationships/image" Target="../media/image76.jpeg"/><Relationship Id="rId47" Type="http://schemas.openxmlformats.org/officeDocument/2006/relationships/image" Target="../media/image81.jpeg"/><Relationship Id="rId50" Type="http://schemas.openxmlformats.org/officeDocument/2006/relationships/image" Target="../media/image84.png"/><Relationship Id="rId55" Type="http://schemas.openxmlformats.org/officeDocument/2006/relationships/image" Target="../media/image89.png"/><Relationship Id="rId63" Type="http://schemas.openxmlformats.org/officeDocument/2006/relationships/image" Target="../media/image97.png"/><Relationship Id="rId68" Type="http://schemas.openxmlformats.org/officeDocument/2006/relationships/image" Target="../media/image102.jpeg"/><Relationship Id="rId7" Type="http://schemas.openxmlformats.org/officeDocument/2006/relationships/image" Target="../media/image1.png"/><Relationship Id="rId71" Type="http://schemas.openxmlformats.org/officeDocument/2006/relationships/image" Target="../media/image10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0.jpeg"/><Relationship Id="rId29" Type="http://schemas.openxmlformats.org/officeDocument/2006/relationships/image" Target="../media/image63.png"/><Relationship Id="rId11" Type="http://schemas.openxmlformats.org/officeDocument/2006/relationships/image" Target="../media/image46.png"/><Relationship Id="rId24" Type="http://schemas.openxmlformats.org/officeDocument/2006/relationships/image" Target="../media/image58.png"/><Relationship Id="rId32" Type="http://schemas.openxmlformats.org/officeDocument/2006/relationships/image" Target="../media/image66.png"/><Relationship Id="rId37" Type="http://schemas.openxmlformats.org/officeDocument/2006/relationships/image" Target="../media/image71.png"/><Relationship Id="rId40" Type="http://schemas.openxmlformats.org/officeDocument/2006/relationships/image" Target="../media/image74.jpeg"/><Relationship Id="rId45" Type="http://schemas.openxmlformats.org/officeDocument/2006/relationships/image" Target="../media/image79.jpeg"/><Relationship Id="rId53" Type="http://schemas.openxmlformats.org/officeDocument/2006/relationships/image" Target="../media/image87.jpeg"/><Relationship Id="rId58" Type="http://schemas.openxmlformats.org/officeDocument/2006/relationships/image" Target="../media/image92.jpeg"/><Relationship Id="rId66" Type="http://schemas.openxmlformats.org/officeDocument/2006/relationships/image" Target="../media/image100.jpeg"/><Relationship Id="rId5" Type="http://schemas.openxmlformats.org/officeDocument/2006/relationships/image" Target="../media/image4.jpg"/><Relationship Id="rId15" Type="http://schemas.openxmlformats.org/officeDocument/2006/relationships/hyperlink" Target="http://www.microsoft.com/pl/PL/default.aspx" TargetMode="External"/><Relationship Id="rId23" Type="http://schemas.openxmlformats.org/officeDocument/2006/relationships/image" Target="../media/image57.jpeg"/><Relationship Id="rId28" Type="http://schemas.openxmlformats.org/officeDocument/2006/relationships/image" Target="../media/image62.png"/><Relationship Id="rId36" Type="http://schemas.openxmlformats.org/officeDocument/2006/relationships/image" Target="../media/image70.png"/><Relationship Id="rId49" Type="http://schemas.openxmlformats.org/officeDocument/2006/relationships/image" Target="../media/image83.jpeg"/><Relationship Id="rId57" Type="http://schemas.openxmlformats.org/officeDocument/2006/relationships/image" Target="../media/image91.png"/><Relationship Id="rId61" Type="http://schemas.openxmlformats.org/officeDocument/2006/relationships/image" Target="../media/image95.png"/><Relationship Id="rId10" Type="http://schemas.openxmlformats.org/officeDocument/2006/relationships/image" Target="../media/image45.png"/><Relationship Id="rId19" Type="http://schemas.openxmlformats.org/officeDocument/2006/relationships/image" Target="../media/image53.png"/><Relationship Id="rId31" Type="http://schemas.openxmlformats.org/officeDocument/2006/relationships/image" Target="../media/image65.png"/><Relationship Id="rId44" Type="http://schemas.openxmlformats.org/officeDocument/2006/relationships/image" Target="../media/image78.png"/><Relationship Id="rId52" Type="http://schemas.openxmlformats.org/officeDocument/2006/relationships/image" Target="../media/image86.jpeg"/><Relationship Id="rId60" Type="http://schemas.openxmlformats.org/officeDocument/2006/relationships/image" Target="../media/image94.jpeg"/><Relationship Id="rId65" Type="http://schemas.openxmlformats.org/officeDocument/2006/relationships/image" Target="../media/image99.jpeg"/><Relationship Id="rId73" Type="http://schemas.openxmlformats.org/officeDocument/2006/relationships/image" Target="../media/image107.jpeg"/><Relationship Id="rId4" Type="http://schemas.openxmlformats.org/officeDocument/2006/relationships/image" Target="../media/image3.png"/><Relationship Id="rId9" Type="http://schemas.openxmlformats.org/officeDocument/2006/relationships/image" Target="../media/image44.png"/><Relationship Id="rId14" Type="http://schemas.openxmlformats.org/officeDocument/2006/relationships/image" Target="../media/image49.jpeg"/><Relationship Id="rId22" Type="http://schemas.openxmlformats.org/officeDocument/2006/relationships/image" Target="../media/image56.jpeg"/><Relationship Id="rId27" Type="http://schemas.openxmlformats.org/officeDocument/2006/relationships/image" Target="../media/image61.png"/><Relationship Id="rId30" Type="http://schemas.openxmlformats.org/officeDocument/2006/relationships/image" Target="../media/image64.png"/><Relationship Id="rId35" Type="http://schemas.openxmlformats.org/officeDocument/2006/relationships/image" Target="../media/image69.png"/><Relationship Id="rId43" Type="http://schemas.openxmlformats.org/officeDocument/2006/relationships/image" Target="../media/image77.jpeg"/><Relationship Id="rId48" Type="http://schemas.openxmlformats.org/officeDocument/2006/relationships/image" Target="../media/image82.png"/><Relationship Id="rId56" Type="http://schemas.openxmlformats.org/officeDocument/2006/relationships/image" Target="../media/image90.jpeg"/><Relationship Id="rId64" Type="http://schemas.openxmlformats.org/officeDocument/2006/relationships/image" Target="../media/image98.png"/><Relationship Id="rId69" Type="http://schemas.openxmlformats.org/officeDocument/2006/relationships/image" Target="../media/image103.png"/><Relationship Id="rId8" Type="http://schemas.openxmlformats.org/officeDocument/2006/relationships/image" Target="../media/image5.png"/><Relationship Id="rId51" Type="http://schemas.openxmlformats.org/officeDocument/2006/relationships/image" Target="../media/image85.png"/><Relationship Id="rId72" Type="http://schemas.openxmlformats.org/officeDocument/2006/relationships/image" Target="../media/image106.jpeg"/><Relationship Id="rId3" Type="http://schemas.openxmlformats.org/officeDocument/2006/relationships/image" Target="../media/image6.jpeg"/><Relationship Id="rId12" Type="http://schemas.openxmlformats.org/officeDocument/2006/relationships/image" Target="../media/image47.png"/><Relationship Id="rId17" Type="http://schemas.openxmlformats.org/officeDocument/2006/relationships/image" Target="../media/image51.png"/><Relationship Id="rId25" Type="http://schemas.openxmlformats.org/officeDocument/2006/relationships/image" Target="../media/image59.png"/><Relationship Id="rId33" Type="http://schemas.openxmlformats.org/officeDocument/2006/relationships/image" Target="../media/image67.png"/><Relationship Id="rId38" Type="http://schemas.openxmlformats.org/officeDocument/2006/relationships/image" Target="../media/image72.png"/><Relationship Id="rId46" Type="http://schemas.openxmlformats.org/officeDocument/2006/relationships/image" Target="../media/image80.png"/><Relationship Id="rId59" Type="http://schemas.openxmlformats.org/officeDocument/2006/relationships/image" Target="../media/image93.jpeg"/><Relationship Id="rId67" Type="http://schemas.openxmlformats.org/officeDocument/2006/relationships/image" Target="../media/image101.jpeg"/><Relationship Id="rId20" Type="http://schemas.openxmlformats.org/officeDocument/2006/relationships/image" Target="../media/image54.jpeg"/><Relationship Id="rId41" Type="http://schemas.openxmlformats.org/officeDocument/2006/relationships/image" Target="../media/image75.jpeg"/><Relationship Id="rId54" Type="http://schemas.openxmlformats.org/officeDocument/2006/relationships/image" Target="../media/image88.jpeg"/><Relationship Id="rId62" Type="http://schemas.openxmlformats.org/officeDocument/2006/relationships/image" Target="../media/image96.jpeg"/><Relationship Id="rId70" Type="http://schemas.openxmlformats.org/officeDocument/2006/relationships/image" Target="../media/image104.jpeg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jpe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10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jpe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11.jpeg"/><Relationship Id="rId5" Type="http://schemas.openxmlformats.org/officeDocument/2006/relationships/image" Target="../media/image4.jpg"/><Relationship Id="rId10" Type="http://schemas.openxmlformats.org/officeDocument/2006/relationships/image" Target="../media/image110.jpeg"/><Relationship Id="rId4" Type="http://schemas.openxmlformats.org/officeDocument/2006/relationships/image" Target="../media/image3.png"/><Relationship Id="rId9" Type="http://schemas.openxmlformats.org/officeDocument/2006/relationships/image" Target="../media/image10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madera\Desktop\PREZENTACJA UCZELNI\glowny_slaj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"/>
            <a:ext cx="9162105" cy="6679992"/>
          </a:xfrm>
          <a:prstGeom prst="rect">
            <a:avLst/>
          </a:prstGeom>
          <a:noFill/>
        </p:spPr>
      </p:pic>
      <p:sp>
        <p:nvSpPr>
          <p:cNvPr id="12" name="Prostokąt 11"/>
          <p:cNvSpPr/>
          <p:nvPr/>
        </p:nvSpPr>
        <p:spPr>
          <a:xfrm>
            <a:off x="0" y="4248472"/>
            <a:ext cx="9144000" cy="2564904"/>
          </a:xfrm>
          <a:prstGeom prst="rect">
            <a:avLst/>
          </a:prstGeom>
          <a:solidFill>
            <a:srgbClr val="FFF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35496" y="6812280"/>
            <a:ext cx="9159876" cy="45719"/>
          </a:xfrm>
          <a:prstGeom prst="rect">
            <a:avLst/>
          </a:prstGeom>
          <a:solidFill>
            <a:srgbClr val="964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07504" y="483025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Bookman Old Style" panose="02050604050505020204" pitchFamily="18" charset="0"/>
                <a:ea typeface="BatangChe" panose="02030609000101010101" pitchFamily="49" charset="-127"/>
              </a:rPr>
              <a:t>Współpraca nauka – biznes jako nowoczesna ścieżka wzrostu innowacyjności przedsiębiorstw</a:t>
            </a:r>
            <a:r>
              <a:rPr lang="pl-PL" sz="2400" dirty="0">
                <a:latin typeface="Bookman Old Style" panose="02050604050505020204" pitchFamily="18" charset="0"/>
                <a:ea typeface="BatangChe" panose="02030609000101010101" pitchFamily="49" charset="-127"/>
              </a:rPr>
              <a:t> </a:t>
            </a:r>
            <a:endParaRPr lang="pl-PL" sz="2400" dirty="0" smtClean="0">
              <a:latin typeface="Bookman Old Style" panose="02050604050505020204" pitchFamily="18" charset="0"/>
              <a:ea typeface="BatangChe" panose="02030609000101010101" pitchFamily="49" charset="-127"/>
            </a:endParaRPr>
          </a:p>
          <a:p>
            <a:r>
              <a:rPr lang="pl-PL" sz="2400" b="1" dirty="0">
                <a:latin typeface="Bookman Old Style" panose="02050604050505020204" pitchFamily="18" charset="0"/>
                <a:ea typeface="BatangChe" panose="02030609000101010101" pitchFamily="49" charset="-127"/>
              </a:rPr>
              <a:t>	</a:t>
            </a:r>
            <a:r>
              <a:rPr lang="pl-PL" sz="2400" b="1" dirty="0" smtClean="0">
                <a:latin typeface="Bookman Old Style" panose="02050604050505020204" pitchFamily="18" charset="0"/>
                <a:ea typeface="BatangChe" panose="02030609000101010101" pitchFamily="49" charset="-127"/>
              </a:rPr>
              <a:t>						</a:t>
            </a:r>
            <a:endParaRPr lang="pl-PL" sz="2400" b="1" dirty="0" smtClean="0">
              <a:latin typeface="Bookman Old Style" panose="02050604050505020204" pitchFamily="18" charset="0"/>
              <a:ea typeface="BatangChe" panose="02030609000101010101" pitchFamily="49" charset="-127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rgbClr val="3A001D"/>
          </a:solidFill>
          <a:ln>
            <a:solidFill>
              <a:srgbClr val="3A00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 smtClean="0"/>
              <a:t>Komisja ds. Innowacyjności i Współpracy Nauki z Biznesem </a:t>
            </a:r>
          </a:p>
          <a:p>
            <a:r>
              <a:rPr lang="pl-PL" sz="2800" b="1" dirty="0" smtClean="0"/>
              <a:t>Regionalna Izba Gospodarcza w Katowicach </a:t>
            </a:r>
            <a:endParaRPr lang="pl-PL" sz="2800" b="1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5939084"/>
            <a:ext cx="1944216" cy="7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204" y="5929334"/>
            <a:ext cx="1178723" cy="884042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571819" y="262812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170415"/>
              </p:ext>
            </p:extLst>
          </p:nvPr>
        </p:nvGraphicFramePr>
        <p:xfrm>
          <a:off x="4788024" y="5982552"/>
          <a:ext cx="1295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Obraz - mapa bitowa" r:id="rId6" imgW="11285714" imgH="6230220" progId="Paint.Picture">
                  <p:embed/>
                </p:oleObj>
              </mc:Choice>
              <mc:Fallback>
                <p:oleObj name="Obraz - mapa bitowa" r:id="rId6" imgW="11285714" imgH="623022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5982552"/>
                        <a:ext cx="12954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Obraz 1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112" y="5961173"/>
            <a:ext cx="1280160" cy="7188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ostokąt 8"/>
          <p:cNvSpPr/>
          <p:nvPr/>
        </p:nvSpPr>
        <p:spPr>
          <a:xfrm>
            <a:off x="107504" y="4245142"/>
            <a:ext cx="913758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6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 Forum Przedsiębiorców Powiatu Pszczyńskiego</a:t>
            </a:r>
            <a:endParaRPr lang="pl-PL" sz="2600" dirty="0"/>
          </a:p>
        </p:txBody>
      </p:sp>
      <p:sp>
        <p:nvSpPr>
          <p:cNvPr id="13" name="Prostokąt 12"/>
          <p:cNvSpPr/>
          <p:nvPr/>
        </p:nvSpPr>
        <p:spPr>
          <a:xfrm>
            <a:off x="14907" y="5838226"/>
            <a:ext cx="9159876" cy="50662"/>
          </a:xfrm>
          <a:prstGeom prst="rect">
            <a:avLst/>
          </a:prstGeom>
          <a:solidFill>
            <a:srgbClr val="964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7303192" y="5584555"/>
            <a:ext cx="2247108" cy="3189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solidFill>
                  <a:schemeClr val="tx1"/>
                </a:solidFill>
              </a:rPr>
              <a:t>Pszczyna, 24.11.2015</a:t>
            </a:r>
            <a:endParaRPr lang="pl-PL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53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_____PROJEKTY_____\WSB_RÓŻNE\slajdy\__PREZENTACJA UCZELNI\ogol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</p:spPr>
      </p:pic>
      <p:sp>
        <p:nvSpPr>
          <p:cNvPr id="24" name="Prostokąt 23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rgbClr val="3A001D"/>
          </a:solidFill>
          <a:ln>
            <a:solidFill>
              <a:srgbClr val="3A00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 smtClean="0"/>
              <a:t>Komisja ds. Innowacyjności i Współpracy Nauki z Biznesem </a:t>
            </a:r>
          </a:p>
          <a:p>
            <a:r>
              <a:rPr lang="pl-PL" sz="2800" b="1" dirty="0" smtClean="0"/>
              <a:t>Regionalna Izba Gospodarcza w Katowicach </a:t>
            </a:r>
            <a:endParaRPr lang="pl-PL" sz="2800" b="1" dirty="0"/>
          </a:p>
        </p:txBody>
      </p:sp>
      <p:sp>
        <p:nvSpPr>
          <p:cNvPr id="8" name="Prostokąt 7"/>
          <p:cNvSpPr/>
          <p:nvPr/>
        </p:nvSpPr>
        <p:spPr>
          <a:xfrm>
            <a:off x="35496" y="6812280"/>
            <a:ext cx="9159876" cy="45719"/>
          </a:xfrm>
          <a:prstGeom prst="rect">
            <a:avLst/>
          </a:prstGeom>
          <a:solidFill>
            <a:srgbClr val="964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8220" y="5939084"/>
            <a:ext cx="1944216" cy="7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929334"/>
            <a:ext cx="1178723" cy="884042"/>
          </a:xfrm>
          <a:prstGeom prst="rect">
            <a:avLst/>
          </a:prstGeom>
        </p:spPr>
      </p:pic>
      <p:graphicFrame>
        <p:nvGraphicFramePr>
          <p:cNvPr id="11" name="Obiekt 10"/>
          <p:cNvGraphicFramePr>
            <a:graphicFrameLocks noChangeAspect="1"/>
          </p:cNvGraphicFramePr>
          <p:nvPr/>
        </p:nvGraphicFramePr>
        <p:xfrm>
          <a:off x="4880668" y="5982552"/>
          <a:ext cx="1295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" name="Obraz - mapa bitowa" r:id="rId6" imgW="11285714" imgH="6230220" progId="Paint.Picture">
                  <p:embed/>
                </p:oleObj>
              </mc:Choice>
              <mc:Fallback>
                <p:oleObj name="Obraz - mapa bitowa" r:id="rId6" imgW="11285714" imgH="623022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0668" y="5982552"/>
                        <a:ext cx="12954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Obraz 1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756" y="5961173"/>
            <a:ext cx="1280160" cy="71882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rostokąt 12"/>
          <p:cNvSpPr/>
          <p:nvPr/>
        </p:nvSpPr>
        <p:spPr>
          <a:xfrm>
            <a:off x="14907" y="5838226"/>
            <a:ext cx="9159876" cy="50662"/>
          </a:xfrm>
          <a:prstGeom prst="rect">
            <a:avLst/>
          </a:prstGeom>
          <a:solidFill>
            <a:srgbClr val="964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7113" y="620688"/>
            <a:ext cx="1221256" cy="49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Prostokąt 27"/>
          <p:cNvSpPr/>
          <p:nvPr/>
        </p:nvSpPr>
        <p:spPr>
          <a:xfrm>
            <a:off x="107504" y="1329710"/>
            <a:ext cx="6068564" cy="432426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l-PL" sz="2500" b="1" dirty="0" smtClean="0"/>
              <a:t>Studia podyplomowe, kursy i szkolenia</a:t>
            </a:r>
            <a:br>
              <a:rPr lang="pl-PL" sz="2500" b="1" dirty="0" smtClean="0"/>
            </a:br>
            <a:r>
              <a:rPr lang="pl-PL" sz="2500" b="1" dirty="0" smtClean="0"/>
              <a:t>Seminaria doktorskie </a:t>
            </a:r>
            <a:br>
              <a:rPr lang="pl-PL" sz="2500" b="1" dirty="0" smtClean="0"/>
            </a:br>
            <a:endParaRPr lang="pl-PL" sz="2500" b="1" dirty="0" smtClean="0"/>
          </a:p>
          <a:p>
            <a:r>
              <a:rPr lang="pl-PL" sz="2000" b="1" u="sng" dirty="0" smtClean="0"/>
              <a:t>Przykłady projektów:</a:t>
            </a:r>
          </a:p>
          <a:p>
            <a:pPr marL="457200" indent="-457200">
              <a:buAutoNum type="arabicPeriod"/>
            </a:pPr>
            <a:r>
              <a:rPr lang="pl-PL" sz="2000" b="1" dirty="0" smtClean="0"/>
              <a:t>Programy branżowe – poziom </a:t>
            </a:r>
            <a:r>
              <a:rPr lang="pl-PL" sz="2000" b="1" dirty="0" err="1" smtClean="0"/>
              <a:t>Executive</a:t>
            </a:r>
            <a:endParaRPr lang="pl-PL" sz="2000" b="1" dirty="0" smtClean="0"/>
          </a:p>
          <a:p>
            <a:pPr marL="457200" indent="-457200">
              <a:buAutoNum type="arabicPeriod"/>
            </a:pPr>
            <a:r>
              <a:rPr lang="pl-PL" sz="2000" b="1" dirty="0" smtClean="0"/>
              <a:t>Kształcenie w zakresu zarządzania, sprzedaży</a:t>
            </a:r>
          </a:p>
          <a:p>
            <a:pPr marL="457200" indent="-457200">
              <a:buAutoNum type="arabicPeriod"/>
            </a:pPr>
            <a:r>
              <a:rPr lang="pl-PL" sz="2000" b="1" dirty="0" smtClean="0"/>
              <a:t>Kompetencje informatyczne – CISCO, data </a:t>
            </a:r>
            <a:br>
              <a:rPr lang="pl-PL" sz="2000" b="1" dirty="0" smtClean="0"/>
            </a:br>
            <a:r>
              <a:rPr lang="pl-PL" sz="2000" b="1" dirty="0" err="1" smtClean="0"/>
              <a:t>scientist</a:t>
            </a:r>
            <a:r>
              <a:rPr lang="pl-PL" sz="2000" b="1" dirty="0" smtClean="0"/>
              <a:t>, grafika i multimedia</a:t>
            </a:r>
          </a:p>
          <a:p>
            <a:pPr marL="457200" indent="-457200">
              <a:buAutoNum type="arabicPeriod"/>
            </a:pPr>
            <a:r>
              <a:rPr lang="pl-PL" sz="2000" b="1" dirty="0" smtClean="0"/>
              <a:t>Programy dla administracji i samorządów</a:t>
            </a:r>
          </a:p>
          <a:p>
            <a:pPr marL="457200" indent="-457200">
              <a:buAutoNum type="arabicPeriod"/>
            </a:pPr>
            <a:r>
              <a:rPr lang="pl-PL" sz="2000" b="1" dirty="0" smtClean="0"/>
              <a:t>Problemy ochrony danych osobowych</a:t>
            </a:r>
          </a:p>
          <a:p>
            <a:pPr marL="457200" indent="-457200">
              <a:buAutoNum type="arabicPeriod"/>
            </a:pPr>
            <a:r>
              <a:rPr lang="pl-PL" sz="2000" b="1" dirty="0" smtClean="0"/>
              <a:t>Zakres prawa pracy i ubezpieczeń, podatki</a:t>
            </a:r>
          </a:p>
          <a:p>
            <a:pPr marL="457200" indent="-457200">
              <a:buAutoNum type="arabicPeriod"/>
            </a:pPr>
            <a:r>
              <a:rPr lang="pl-PL" sz="2000" b="1" dirty="0" smtClean="0"/>
              <a:t>Obszar </a:t>
            </a:r>
            <a:r>
              <a:rPr lang="pl-PL" sz="2000" b="1" dirty="0" err="1" smtClean="0"/>
              <a:t>coachingu</a:t>
            </a:r>
            <a:r>
              <a:rPr lang="pl-PL" sz="2000" b="1" dirty="0" smtClean="0"/>
              <a:t>, kształcenie </a:t>
            </a:r>
            <a:r>
              <a:rPr lang="pl-PL" sz="2000" b="1" dirty="0" err="1" smtClean="0"/>
              <a:t>hr</a:t>
            </a:r>
            <a:r>
              <a:rPr lang="pl-PL" sz="2000" b="1" dirty="0"/>
              <a:t> </a:t>
            </a:r>
            <a:r>
              <a:rPr lang="pl-PL" sz="2000" b="1" dirty="0" smtClean="0"/>
              <a:t>oraz </a:t>
            </a:r>
            <a:r>
              <a:rPr lang="pl-PL" sz="2000" b="1" dirty="0"/>
              <a:t>t</a:t>
            </a:r>
            <a:r>
              <a:rPr lang="pl-PL" sz="2000" b="1" dirty="0" smtClean="0"/>
              <a:t>renerów </a:t>
            </a:r>
          </a:p>
          <a:p>
            <a:pPr marL="457200" indent="-457200">
              <a:buAutoNum type="arabicPeriod"/>
            </a:pPr>
            <a:r>
              <a:rPr lang="pl-PL" sz="2000" b="1" dirty="0" smtClean="0"/>
              <a:t>Kształcenie z zakresu finansów i rachunkowości</a:t>
            </a:r>
          </a:p>
        </p:txBody>
      </p:sp>
      <p:pic>
        <p:nvPicPr>
          <p:cNvPr id="21" name="Picture 36" descr="C:\Users\dpenar\Desktop\FS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375" y="2522225"/>
            <a:ext cx="2617754" cy="84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" descr="C:\Users\dpenar\Desktop\Home &amp; Market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84784"/>
            <a:ext cx="2717767" cy="69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437" y="3552168"/>
            <a:ext cx="2424372" cy="1605024"/>
          </a:xfrm>
          <a:prstGeom prst="rect">
            <a:avLst/>
          </a:prstGeom>
        </p:spPr>
      </p:pic>
      <p:cxnSp>
        <p:nvCxnSpPr>
          <p:cNvPr id="5" name="Łącznik prosty 4"/>
          <p:cNvCxnSpPr/>
          <p:nvPr/>
        </p:nvCxnSpPr>
        <p:spPr>
          <a:xfrm>
            <a:off x="251520" y="2367151"/>
            <a:ext cx="54006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Łącznik prosty 25"/>
          <p:cNvCxnSpPr/>
          <p:nvPr/>
        </p:nvCxnSpPr>
        <p:spPr>
          <a:xfrm>
            <a:off x="251520" y="5648686"/>
            <a:ext cx="54006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Łącznik prosty 14"/>
          <p:cNvCxnSpPr/>
          <p:nvPr/>
        </p:nvCxnSpPr>
        <p:spPr>
          <a:xfrm>
            <a:off x="5940152" y="2780928"/>
            <a:ext cx="0" cy="286775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6228184" y="5168250"/>
            <a:ext cx="265794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Łącznik prosty 28"/>
          <p:cNvCxnSpPr/>
          <p:nvPr/>
        </p:nvCxnSpPr>
        <p:spPr>
          <a:xfrm>
            <a:off x="6252864" y="3512066"/>
            <a:ext cx="265794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Łącznik prosty 29"/>
          <p:cNvCxnSpPr/>
          <p:nvPr/>
        </p:nvCxnSpPr>
        <p:spPr>
          <a:xfrm>
            <a:off x="6228184" y="2359938"/>
            <a:ext cx="265794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21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_____PROJEKTY_____\WSB_RÓŻNE\slajdy\__PREZENTACJA UCZELNI\ogol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</p:spPr>
      </p:pic>
      <p:sp>
        <p:nvSpPr>
          <p:cNvPr id="24" name="Prostokąt 23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rgbClr val="3A001D"/>
          </a:solidFill>
          <a:ln>
            <a:solidFill>
              <a:srgbClr val="3A00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 smtClean="0"/>
              <a:t>Komisja ds. Innowacyjności i Współpracy Nauki z Biznesem </a:t>
            </a:r>
          </a:p>
          <a:p>
            <a:r>
              <a:rPr lang="pl-PL" sz="2800" b="1" dirty="0" smtClean="0"/>
              <a:t>Regionalna Izba Gospodarcza w Katowicach </a:t>
            </a:r>
            <a:endParaRPr lang="pl-PL" sz="2800" b="1" dirty="0"/>
          </a:p>
        </p:txBody>
      </p:sp>
      <p:sp>
        <p:nvSpPr>
          <p:cNvPr id="8" name="Prostokąt 7"/>
          <p:cNvSpPr/>
          <p:nvPr/>
        </p:nvSpPr>
        <p:spPr>
          <a:xfrm>
            <a:off x="35496" y="6812280"/>
            <a:ext cx="9159876" cy="45719"/>
          </a:xfrm>
          <a:prstGeom prst="rect">
            <a:avLst/>
          </a:prstGeom>
          <a:solidFill>
            <a:srgbClr val="964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8220" y="5939084"/>
            <a:ext cx="1944216" cy="7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929334"/>
            <a:ext cx="1178723" cy="884042"/>
          </a:xfrm>
          <a:prstGeom prst="rect">
            <a:avLst/>
          </a:prstGeom>
        </p:spPr>
      </p:pic>
      <p:graphicFrame>
        <p:nvGraphicFramePr>
          <p:cNvPr id="11" name="Obiekt 10"/>
          <p:cNvGraphicFramePr>
            <a:graphicFrameLocks noChangeAspect="1"/>
          </p:cNvGraphicFramePr>
          <p:nvPr/>
        </p:nvGraphicFramePr>
        <p:xfrm>
          <a:off x="4880668" y="5982552"/>
          <a:ext cx="1295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Obraz - mapa bitowa" r:id="rId6" imgW="11285714" imgH="6230220" progId="Paint.Picture">
                  <p:embed/>
                </p:oleObj>
              </mc:Choice>
              <mc:Fallback>
                <p:oleObj name="Obraz - mapa bitowa" r:id="rId6" imgW="11285714" imgH="623022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0668" y="5982552"/>
                        <a:ext cx="12954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Obraz 1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756" y="5961173"/>
            <a:ext cx="1280160" cy="71882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rostokąt 12"/>
          <p:cNvSpPr/>
          <p:nvPr/>
        </p:nvSpPr>
        <p:spPr>
          <a:xfrm>
            <a:off x="14907" y="5838226"/>
            <a:ext cx="9159876" cy="50662"/>
          </a:xfrm>
          <a:prstGeom prst="rect">
            <a:avLst/>
          </a:prstGeom>
          <a:solidFill>
            <a:srgbClr val="964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7113" y="620688"/>
            <a:ext cx="1221256" cy="49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788" y="3232099"/>
            <a:ext cx="1841133" cy="138085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496" y="1340768"/>
            <a:ext cx="1905000" cy="142875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496" y="3241890"/>
            <a:ext cx="1789835" cy="1342377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81" y="3045955"/>
            <a:ext cx="1959265" cy="1190526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81" y="1468242"/>
            <a:ext cx="1945983" cy="1457609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426" y="3229896"/>
            <a:ext cx="1821822" cy="1366367"/>
          </a:xfrm>
          <a:prstGeom prst="rect">
            <a:avLst/>
          </a:prstGeom>
        </p:spPr>
      </p:pic>
      <p:sp>
        <p:nvSpPr>
          <p:cNvPr id="18" name="Prostokąt 17"/>
          <p:cNvSpPr/>
          <p:nvPr/>
        </p:nvSpPr>
        <p:spPr>
          <a:xfrm>
            <a:off x="2569354" y="5085184"/>
            <a:ext cx="63519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200" b="1" dirty="0">
                <a:solidFill>
                  <a:srgbClr val="000000"/>
                </a:solidFill>
              </a:rPr>
              <a:t>22 września 2015 </a:t>
            </a:r>
            <a:r>
              <a:rPr lang="pl-PL" sz="1200" dirty="0">
                <a:solidFill>
                  <a:srgbClr val="000000"/>
                </a:solidFill>
              </a:rPr>
              <a:t>r. w Sejmie RP odbył się </a:t>
            </a:r>
            <a:r>
              <a:rPr lang="pl-PL" sz="1200" b="1" dirty="0">
                <a:solidFill>
                  <a:srgbClr val="000000"/>
                </a:solidFill>
              </a:rPr>
              <a:t>III KONGRES KLASTRÓW POLSKICH</a:t>
            </a:r>
            <a:r>
              <a:rPr lang="pl-PL" sz="1200" dirty="0">
                <a:solidFill>
                  <a:srgbClr val="000000"/>
                </a:solidFill>
              </a:rPr>
              <a:t> organizowany przez Parlamentarny Zespół ds. Polityki Klastrowej oraz Związek Pracodawców Klastry </a:t>
            </a:r>
            <a:r>
              <a:rPr lang="pl-PL" sz="1200" dirty="0" smtClean="0">
                <a:solidFill>
                  <a:srgbClr val="000000"/>
                </a:solidFill>
              </a:rPr>
              <a:t>Polskie oraz Wyższą Szkołę Biznesu w Dąbrowie Górniczej.</a:t>
            </a:r>
            <a:endParaRPr lang="pl-PL" sz="1200" dirty="0"/>
          </a:p>
        </p:txBody>
      </p:sp>
      <p:sp>
        <p:nvSpPr>
          <p:cNvPr id="19" name="Prostokąt 18"/>
          <p:cNvSpPr/>
          <p:nvPr/>
        </p:nvSpPr>
        <p:spPr>
          <a:xfrm>
            <a:off x="2397788" y="148478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l-PL" sz="1200" dirty="0">
                <a:solidFill>
                  <a:srgbClr val="000000"/>
                </a:solidFill>
              </a:rPr>
              <a:t>W dniach </a:t>
            </a:r>
            <a:r>
              <a:rPr lang="pl-PL" sz="1200" b="1" dirty="0">
                <a:solidFill>
                  <a:srgbClr val="000000"/>
                </a:solidFill>
              </a:rPr>
              <a:t>25-26 marca 2015 r.</a:t>
            </a:r>
            <a:r>
              <a:rPr lang="pl-PL" sz="1200" dirty="0">
                <a:solidFill>
                  <a:srgbClr val="000000"/>
                </a:solidFill>
              </a:rPr>
              <a:t> w Pałacu Kultury Zagłębia i Wyższej Szkoły Biznesu w Dąbrowie Górniczej odbył się </a:t>
            </a:r>
            <a:r>
              <a:rPr lang="pl-PL" sz="1200" b="1" dirty="0">
                <a:solidFill>
                  <a:srgbClr val="000000"/>
                </a:solidFill>
              </a:rPr>
              <a:t>Światowy Kongres Klastrów</a:t>
            </a:r>
            <a:r>
              <a:rPr lang="pl-PL" sz="1200" dirty="0">
                <a:solidFill>
                  <a:srgbClr val="000000"/>
                </a:solidFill>
              </a:rPr>
              <a:t>. W wydarzeniu uczestniczyło blisko pół tysiąca osób, w tym przedstawiciele ambasad, Kancelarii Prezydenta,  władze wojewódzkie i samorządowe, oraz  około stu zagranicznych ekspertów z zakresu </a:t>
            </a:r>
            <a:r>
              <a:rPr lang="pl-PL" sz="1200" dirty="0" err="1">
                <a:solidFill>
                  <a:srgbClr val="000000"/>
                </a:solidFill>
              </a:rPr>
              <a:t>klasteringu</a:t>
            </a:r>
            <a:r>
              <a:rPr lang="pl-PL" sz="1200" dirty="0">
                <a:solidFill>
                  <a:srgbClr val="000000"/>
                </a:solidFill>
              </a:rPr>
              <a:t> (m.in. z USA, </a:t>
            </a:r>
            <a:r>
              <a:rPr lang="pl-PL" sz="1200" dirty="0" err="1">
                <a:solidFill>
                  <a:srgbClr val="000000"/>
                </a:solidFill>
              </a:rPr>
              <a:t>Finlandi</a:t>
            </a:r>
            <a:r>
              <a:rPr lang="pl-PL" sz="1200" dirty="0">
                <a:solidFill>
                  <a:srgbClr val="000000"/>
                </a:solidFill>
              </a:rPr>
              <a:t>, Turcji, Dani, Hiszpania, Włoch, Niemiec, Francji, Algierii i in.).</a:t>
            </a:r>
            <a:endParaRPr lang="pl-PL" sz="1200" dirty="0">
              <a:solidFill>
                <a:srgbClr val="000000"/>
              </a:solidFill>
              <a:effectLst/>
            </a:endParaRPr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81" y="4376514"/>
            <a:ext cx="1905000" cy="1428750"/>
          </a:xfrm>
          <a:prstGeom prst="rect">
            <a:avLst/>
          </a:prstGeom>
        </p:spPr>
      </p:pic>
      <p:cxnSp>
        <p:nvCxnSpPr>
          <p:cNvPr id="25" name="Łącznik prosty 24"/>
          <p:cNvCxnSpPr/>
          <p:nvPr/>
        </p:nvCxnSpPr>
        <p:spPr>
          <a:xfrm>
            <a:off x="2411760" y="2852936"/>
            <a:ext cx="45643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Łącznik prosty 26"/>
          <p:cNvCxnSpPr/>
          <p:nvPr/>
        </p:nvCxnSpPr>
        <p:spPr>
          <a:xfrm>
            <a:off x="7035241" y="1323142"/>
            <a:ext cx="0" cy="13939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Łącznik prosty 28"/>
          <p:cNvCxnSpPr/>
          <p:nvPr/>
        </p:nvCxnSpPr>
        <p:spPr>
          <a:xfrm>
            <a:off x="2411760" y="2973947"/>
            <a:ext cx="0" cy="275930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Strzałka w górę 29"/>
          <p:cNvSpPr/>
          <p:nvPr/>
        </p:nvSpPr>
        <p:spPr>
          <a:xfrm>
            <a:off x="3203848" y="4725144"/>
            <a:ext cx="4832068" cy="227753"/>
          </a:xfrm>
          <a:prstGeom prst="upArrow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rostokąt 30"/>
          <p:cNvSpPr/>
          <p:nvPr/>
        </p:nvSpPr>
        <p:spPr>
          <a:xfrm>
            <a:off x="251520" y="1230638"/>
            <a:ext cx="5580263" cy="1652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b="1" dirty="0" smtClean="0">
                <a:solidFill>
                  <a:srgbClr val="660033"/>
                </a:solidFill>
              </a:rPr>
              <a:t>ŚWIATOWY KONGRES KLASTRÓW W DĄBROWIE GÓRNICZEJ </a:t>
            </a:r>
            <a:endParaRPr lang="pl-PL" sz="1600" b="1" dirty="0">
              <a:solidFill>
                <a:srgbClr val="660033"/>
              </a:solidFill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2699792" y="2939804"/>
            <a:ext cx="3133962" cy="1578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b="1" dirty="0" smtClean="0">
                <a:solidFill>
                  <a:srgbClr val="660033"/>
                </a:solidFill>
              </a:rPr>
              <a:t>KONGRES KLASTRÓW W SEJMIE RP</a:t>
            </a:r>
            <a:endParaRPr lang="pl-PL" sz="1600" b="1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69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_____PROJEKTY_____\WSB_RÓŻNE\slajdy\__PREZENTACJA UCZELNI\ogol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</p:spPr>
      </p:pic>
      <p:sp>
        <p:nvSpPr>
          <p:cNvPr id="24" name="Prostokąt 23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rgbClr val="3A001D"/>
          </a:solidFill>
          <a:ln>
            <a:solidFill>
              <a:srgbClr val="3A00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 smtClean="0"/>
              <a:t>Komisja ds. Innowacyjności i Współpracy Nauki z Biznesem </a:t>
            </a:r>
          </a:p>
          <a:p>
            <a:r>
              <a:rPr lang="pl-PL" sz="2800" b="1" dirty="0" smtClean="0"/>
              <a:t>Regionalna Izba Gospodarcza w Katowicach </a:t>
            </a:r>
            <a:endParaRPr lang="pl-PL" sz="2800" b="1" dirty="0"/>
          </a:p>
        </p:txBody>
      </p:sp>
      <p:sp>
        <p:nvSpPr>
          <p:cNvPr id="8" name="Prostokąt 7"/>
          <p:cNvSpPr/>
          <p:nvPr/>
        </p:nvSpPr>
        <p:spPr>
          <a:xfrm>
            <a:off x="35496" y="6812280"/>
            <a:ext cx="9159876" cy="45719"/>
          </a:xfrm>
          <a:prstGeom prst="rect">
            <a:avLst/>
          </a:prstGeom>
          <a:solidFill>
            <a:srgbClr val="964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8220" y="5939084"/>
            <a:ext cx="1944216" cy="7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929334"/>
            <a:ext cx="1178723" cy="884042"/>
          </a:xfrm>
          <a:prstGeom prst="rect">
            <a:avLst/>
          </a:prstGeom>
        </p:spPr>
      </p:pic>
      <p:graphicFrame>
        <p:nvGraphicFramePr>
          <p:cNvPr id="11" name="Obiekt 10"/>
          <p:cNvGraphicFramePr>
            <a:graphicFrameLocks noChangeAspect="1"/>
          </p:cNvGraphicFramePr>
          <p:nvPr/>
        </p:nvGraphicFramePr>
        <p:xfrm>
          <a:off x="4880668" y="5982552"/>
          <a:ext cx="1295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4" name="Obraz - mapa bitowa" r:id="rId6" imgW="11285714" imgH="6230220" progId="Paint.Picture">
                  <p:embed/>
                </p:oleObj>
              </mc:Choice>
              <mc:Fallback>
                <p:oleObj name="Obraz - mapa bitowa" r:id="rId6" imgW="11285714" imgH="623022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0668" y="5982552"/>
                        <a:ext cx="12954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Obraz 1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756" y="5961173"/>
            <a:ext cx="1280160" cy="71882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rostokąt 12"/>
          <p:cNvSpPr/>
          <p:nvPr/>
        </p:nvSpPr>
        <p:spPr>
          <a:xfrm>
            <a:off x="14907" y="5838226"/>
            <a:ext cx="9159876" cy="50662"/>
          </a:xfrm>
          <a:prstGeom prst="rect">
            <a:avLst/>
          </a:prstGeom>
          <a:solidFill>
            <a:srgbClr val="964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7113" y="620688"/>
            <a:ext cx="1221256" cy="49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572" y="1689948"/>
            <a:ext cx="1905000" cy="142875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883" y="1672665"/>
            <a:ext cx="1905000" cy="142875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82" y="4101517"/>
            <a:ext cx="2078496" cy="155887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381" y="4127465"/>
            <a:ext cx="2043899" cy="1532924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57" y="1711011"/>
            <a:ext cx="1853872" cy="1390404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11011"/>
            <a:ext cx="1905000" cy="1428750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156" y="4157453"/>
            <a:ext cx="2005060" cy="1503795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756" y="4918038"/>
            <a:ext cx="990946" cy="743210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863" y="4050893"/>
            <a:ext cx="963713" cy="722785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646" y="4918038"/>
            <a:ext cx="984306" cy="738229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756" y="4044332"/>
            <a:ext cx="1003760" cy="752820"/>
          </a:xfrm>
          <a:prstGeom prst="rect">
            <a:avLst/>
          </a:prstGeom>
        </p:spPr>
      </p:pic>
      <p:sp>
        <p:nvSpPr>
          <p:cNvPr id="28" name="Prostokąt 27"/>
          <p:cNvSpPr/>
          <p:nvPr/>
        </p:nvSpPr>
        <p:spPr>
          <a:xfrm>
            <a:off x="71857" y="1319489"/>
            <a:ext cx="6179026" cy="1490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 smtClean="0">
                <a:solidFill>
                  <a:srgbClr val="660033"/>
                </a:solidFill>
              </a:rPr>
              <a:t>POROZUMIENIE O WSPÓŁPRACY Z BUSINESS CENTRE CLUB </a:t>
            </a:r>
            <a:endParaRPr lang="pl-PL" b="1" dirty="0">
              <a:solidFill>
                <a:srgbClr val="660033"/>
              </a:solidFill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126976" y="3645024"/>
            <a:ext cx="6123907" cy="186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 smtClean="0">
                <a:solidFill>
                  <a:srgbClr val="660033"/>
                </a:solidFill>
              </a:rPr>
              <a:t>TOWARZYSTWO NAUKOWE ORGANIZACJI I KIEROWNICTWA</a:t>
            </a:r>
            <a:endParaRPr lang="pl-PL" b="1" dirty="0">
              <a:solidFill>
                <a:srgbClr val="660033"/>
              </a:solidFill>
            </a:endParaRPr>
          </a:p>
        </p:txBody>
      </p:sp>
      <p:cxnSp>
        <p:nvCxnSpPr>
          <p:cNvPr id="30" name="Łącznik prosty 29"/>
          <p:cNvCxnSpPr/>
          <p:nvPr/>
        </p:nvCxnSpPr>
        <p:spPr>
          <a:xfrm>
            <a:off x="6660232" y="1578071"/>
            <a:ext cx="0" cy="152334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Łącznik prosty 31"/>
          <p:cNvCxnSpPr/>
          <p:nvPr/>
        </p:nvCxnSpPr>
        <p:spPr>
          <a:xfrm>
            <a:off x="126976" y="3395114"/>
            <a:ext cx="882445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Obraz 1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445049"/>
            <a:ext cx="1061624" cy="56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8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_____PROJEKTY_____\WSB_RÓŻNE\slajdy\__PREZENTACJA UCZELNI\ogol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</p:spPr>
      </p:pic>
      <p:sp>
        <p:nvSpPr>
          <p:cNvPr id="24" name="Prostokąt 23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rgbClr val="3A001D"/>
          </a:solidFill>
          <a:ln>
            <a:solidFill>
              <a:srgbClr val="3A00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 smtClean="0"/>
              <a:t>Komisja ds. Innowacyjności i Współpracy Nauki z Biznesem </a:t>
            </a:r>
          </a:p>
          <a:p>
            <a:r>
              <a:rPr lang="pl-PL" sz="2800" b="1" dirty="0" smtClean="0"/>
              <a:t>Regionalna Izba Gospodarcza w Katowicach </a:t>
            </a:r>
            <a:endParaRPr lang="pl-PL" sz="2800" b="1" dirty="0"/>
          </a:p>
        </p:txBody>
      </p:sp>
      <p:sp>
        <p:nvSpPr>
          <p:cNvPr id="8" name="Prostokąt 7"/>
          <p:cNvSpPr/>
          <p:nvPr/>
        </p:nvSpPr>
        <p:spPr>
          <a:xfrm>
            <a:off x="35496" y="6812280"/>
            <a:ext cx="9159876" cy="45719"/>
          </a:xfrm>
          <a:prstGeom prst="rect">
            <a:avLst/>
          </a:prstGeom>
          <a:solidFill>
            <a:srgbClr val="964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8220" y="5939084"/>
            <a:ext cx="1944216" cy="7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929334"/>
            <a:ext cx="1178723" cy="884042"/>
          </a:xfrm>
          <a:prstGeom prst="rect">
            <a:avLst/>
          </a:prstGeom>
        </p:spPr>
      </p:pic>
      <p:graphicFrame>
        <p:nvGraphicFramePr>
          <p:cNvPr id="11" name="Obiekt 10"/>
          <p:cNvGraphicFramePr>
            <a:graphicFrameLocks noChangeAspect="1"/>
          </p:cNvGraphicFramePr>
          <p:nvPr/>
        </p:nvGraphicFramePr>
        <p:xfrm>
          <a:off x="4880668" y="5982552"/>
          <a:ext cx="1295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name="Obraz - mapa bitowa" r:id="rId6" imgW="11285714" imgH="6230220" progId="Paint.Picture">
                  <p:embed/>
                </p:oleObj>
              </mc:Choice>
              <mc:Fallback>
                <p:oleObj name="Obraz - mapa bitowa" r:id="rId6" imgW="11285714" imgH="623022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0668" y="5982552"/>
                        <a:ext cx="12954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Obraz 1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756" y="5961173"/>
            <a:ext cx="1280160" cy="71882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rostokąt 12"/>
          <p:cNvSpPr/>
          <p:nvPr/>
        </p:nvSpPr>
        <p:spPr>
          <a:xfrm>
            <a:off x="14907" y="5838226"/>
            <a:ext cx="9159876" cy="50662"/>
          </a:xfrm>
          <a:prstGeom prst="rect">
            <a:avLst/>
          </a:prstGeom>
          <a:solidFill>
            <a:srgbClr val="964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7113" y="620688"/>
            <a:ext cx="1221256" cy="49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1905000" cy="1428750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668" y="1989291"/>
            <a:ext cx="1905000" cy="1428750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70200"/>
            <a:ext cx="1905000" cy="1428750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668" y="3784898"/>
            <a:ext cx="1905000" cy="1428750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926" y="2060848"/>
            <a:ext cx="3717554" cy="1229652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384" y="3733807"/>
            <a:ext cx="1905000" cy="1428750"/>
          </a:xfrm>
          <a:prstGeom prst="rect">
            <a:avLst/>
          </a:prstGeom>
        </p:spPr>
      </p:pic>
      <p:cxnSp>
        <p:nvCxnSpPr>
          <p:cNvPr id="29" name="Łącznik prosty 28"/>
          <p:cNvCxnSpPr/>
          <p:nvPr/>
        </p:nvCxnSpPr>
        <p:spPr>
          <a:xfrm>
            <a:off x="298729" y="3615358"/>
            <a:ext cx="4781778" cy="1411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Prostokąt 31"/>
          <p:cNvSpPr/>
          <p:nvPr/>
        </p:nvSpPr>
        <p:spPr>
          <a:xfrm>
            <a:off x="539552" y="1407739"/>
            <a:ext cx="6179026" cy="1490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 smtClean="0">
                <a:solidFill>
                  <a:srgbClr val="660033"/>
                </a:solidFill>
              </a:rPr>
              <a:t>POROZUMIENIE O WSPÓŁPRACY Z KONFEDERACJĄ LEWIATAN</a:t>
            </a:r>
            <a:endParaRPr lang="pl-PL" b="1" dirty="0">
              <a:solidFill>
                <a:srgbClr val="660033"/>
              </a:solidFill>
            </a:endParaRPr>
          </a:p>
        </p:txBody>
      </p:sp>
      <p:cxnSp>
        <p:nvCxnSpPr>
          <p:cNvPr id="34" name="Łącznik prosty 33"/>
          <p:cNvCxnSpPr/>
          <p:nvPr/>
        </p:nvCxnSpPr>
        <p:spPr>
          <a:xfrm>
            <a:off x="2689618" y="1844824"/>
            <a:ext cx="0" cy="36004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Łącznik prosty 36"/>
          <p:cNvCxnSpPr/>
          <p:nvPr/>
        </p:nvCxnSpPr>
        <p:spPr>
          <a:xfrm>
            <a:off x="5528368" y="3615358"/>
            <a:ext cx="0" cy="16858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Łącznik prosty 38"/>
          <p:cNvCxnSpPr/>
          <p:nvPr/>
        </p:nvCxnSpPr>
        <p:spPr>
          <a:xfrm>
            <a:off x="5080507" y="3417590"/>
            <a:ext cx="371755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50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_____PROJEKTY_____\WSB_RÓŻNE\slajdy\__PREZENTACJA UCZELNI\ogol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</p:spPr>
      </p:pic>
      <p:sp>
        <p:nvSpPr>
          <p:cNvPr id="24" name="Prostokąt 23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rgbClr val="3A001D"/>
          </a:solidFill>
          <a:ln>
            <a:solidFill>
              <a:srgbClr val="3A00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 smtClean="0"/>
              <a:t>Komisja ds. Innowacyjności i Współpracy Nauki z Biznesem </a:t>
            </a:r>
          </a:p>
          <a:p>
            <a:r>
              <a:rPr lang="pl-PL" sz="2800" b="1" dirty="0" smtClean="0"/>
              <a:t>Regionalna Izba Gospodarcza w Katowicach </a:t>
            </a:r>
            <a:endParaRPr lang="pl-PL" sz="2800" b="1" dirty="0"/>
          </a:p>
        </p:txBody>
      </p:sp>
      <p:sp>
        <p:nvSpPr>
          <p:cNvPr id="8" name="Prostokąt 7"/>
          <p:cNvSpPr/>
          <p:nvPr/>
        </p:nvSpPr>
        <p:spPr>
          <a:xfrm>
            <a:off x="35496" y="6812280"/>
            <a:ext cx="9159876" cy="45719"/>
          </a:xfrm>
          <a:prstGeom prst="rect">
            <a:avLst/>
          </a:prstGeom>
          <a:solidFill>
            <a:srgbClr val="964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8220" y="5939084"/>
            <a:ext cx="1944216" cy="7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929334"/>
            <a:ext cx="1178723" cy="884042"/>
          </a:xfrm>
          <a:prstGeom prst="rect">
            <a:avLst/>
          </a:prstGeom>
        </p:spPr>
      </p:pic>
      <p:graphicFrame>
        <p:nvGraphicFramePr>
          <p:cNvPr id="11" name="Obiekt 10"/>
          <p:cNvGraphicFramePr>
            <a:graphicFrameLocks noChangeAspect="1"/>
          </p:cNvGraphicFramePr>
          <p:nvPr/>
        </p:nvGraphicFramePr>
        <p:xfrm>
          <a:off x="4880668" y="5982552"/>
          <a:ext cx="1295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Obraz - mapa bitowa" r:id="rId6" imgW="11285714" imgH="6230220" progId="Paint.Picture">
                  <p:embed/>
                </p:oleObj>
              </mc:Choice>
              <mc:Fallback>
                <p:oleObj name="Obraz - mapa bitowa" r:id="rId6" imgW="11285714" imgH="623022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0668" y="5982552"/>
                        <a:ext cx="12954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Obraz 1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756" y="5961173"/>
            <a:ext cx="1280160" cy="71882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rostokąt 12"/>
          <p:cNvSpPr/>
          <p:nvPr/>
        </p:nvSpPr>
        <p:spPr>
          <a:xfrm>
            <a:off x="14907" y="5838226"/>
            <a:ext cx="9159876" cy="50662"/>
          </a:xfrm>
          <a:prstGeom prst="rect">
            <a:avLst/>
          </a:prstGeom>
          <a:solidFill>
            <a:srgbClr val="964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7113" y="620688"/>
            <a:ext cx="1221256" cy="49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stokąt 1"/>
          <p:cNvSpPr/>
          <p:nvPr/>
        </p:nvSpPr>
        <p:spPr>
          <a:xfrm>
            <a:off x="323528" y="1225496"/>
            <a:ext cx="7935740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Centrum Transferu Technologii </a:t>
            </a:r>
            <a:b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</a:b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Wyższej Szkoły Biznesu w  Dąbrowie Górniczej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9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Tahoma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rgbClr val="FF0000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                                                         </a:t>
            </a:r>
            <a:r>
              <a:rPr lang="pl-PL" b="1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OFERTA WSPÓŁPRACY:</a:t>
            </a:r>
            <a:endParaRPr lang="pl-PL" b="1" dirty="0">
              <a:solidFill>
                <a:schemeClr val="accent4">
                  <a:lumMod val="75000"/>
                </a:schemeClr>
              </a:solidFill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14" name="Tytuł 1"/>
          <p:cNvSpPr txBox="1">
            <a:spLocks/>
          </p:cNvSpPr>
          <p:nvPr/>
        </p:nvSpPr>
        <p:spPr>
          <a:xfrm>
            <a:off x="107156" y="2228763"/>
            <a:ext cx="8929687" cy="295275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rgbClr val="183884"/>
                </a:solidFill>
                <a:latin typeface="Tahoma" pitchFamily="34" charset="0"/>
                <a:ea typeface="+mj-ea"/>
                <a:cs typeface="Tahoma" pitchFamily="34" charset="0"/>
              </a:rPr>
              <a:t/>
            </a:r>
            <a:br>
              <a:rPr lang="pl-PL" b="1" dirty="0">
                <a:solidFill>
                  <a:srgbClr val="183884"/>
                </a:solidFill>
                <a:latin typeface="Tahoma" pitchFamily="34" charset="0"/>
                <a:ea typeface="+mj-ea"/>
                <a:cs typeface="Tahoma" pitchFamily="34" charset="0"/>
              </a:rPr>
            </a:br>
            <a:endParaRPr lang="pl-PL" sz="16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Tahoma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solidFill>
                  <a:srgbClr val="C00000"/>
                </a:solidFill>
                <a:latin typeface="Arial" charset="0"/>
                <a:cs typeface="Arial" charset="0"/>
                <a:sym typeface="Wingdings 3"/>
              </a:rPr>
              <a:t></a:t>
            </a:r>
            <a:r>
              <a:rPr lang="pl-PL" sz="1600" dirty="0">
                <a:latin typeface="Arial" charset="0"/>
                <a:cs typeface="Arial" charset="0"/>
              </a:rPr>
              <a:t> współpraca </a:t>
            </a:r>
            <a:r>
              <a:rPr lang="pl-PL" sz="1600" dirty="0">
                <a:latin typeface="Arial" charset="0"/>
                <a:cs typeface="Arial" charset="0"/>
              </a:rPr>
              <a:t>z innymi ośrodkami akademickimi oraz </a:t>
            </a:r>
            <a:r>
              <a:rPr lang="pl-PL" sz="1600" dirty="0">
                <a:latin typeface="Arial" charset="0"/>
                <a:cs typeface="Arial" charset="0"/>
              </a:rPr>
              <a:t>firmami, </a:t>
            </a:r>
            <a:r>
              <a:rPr lang="pl-PL" sz="1600" dirty="0">
                <a:latin typeface="Arial" charset="0"/>
                <a:cs typeface="Arial" charset="0"/>
              </a:rPr>
              <a:t>samorządami i organizacjami pozarządowymi -  w celu </a:t>
            </a:r>
            <a:r>
              <a:rPr lang="pl-PL" sz="1600" dirty="0">
                <a:latin typeface="Arial" charset="0"/>
                <a:cs typeface="Arial" charset="0"/>
              </a:rPr>
              <a:t>wspólnej realizacji różnego </a:t>
            </a:r>
            <a:r>
              <a:rPr lang="pl-PL" sz="1600" dirty="0">
                <a:latin typeface="Arial" charset="0"/>
                <a:cs typeface="Arial" charset="0"/>
              </a:rPr>
              <a:t>typu </a:t>
            </a:r>
            <a:r>
              <a:rPr lang="pl-PL" sz="1600" dirty="0">
                <a:latin typeface="Arial" charset="0"/>
                <a:cs typeface="Arial" charset="0"/>
              </a:rPr>
              <a:t>projektów (m.in. RPO WSL 2014-2020)</a:t>
            </a:r>
            <a:endParaRPr lang="pl-PL" sz="16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pl-PL" sz="1600" dirty="0">
                <a:solidFill>
                  <a:srgbClr val="C00000"/>
                </a:solidFill>
                <a:latin typeface="Arial" charset="0"/>
                <a:cs typeface="Arial" charset="0"/>
                <a:sym typeface="Wingdings 3"/>
              </a:rPr>
              <a:t></a:t>
            </a:r>
            <a:r>
              <a:rPr lang="pl-PL" sz="1600" dirty="0">
                <a:latin typeface="Arial" charset="0"/>
                <a:cs typeface="Arial" charset="0"/>
              </a:rPr>
              <a:t> realizacja wybranych zadań w ramach projektów badawczo-rozwojowych </a:t>
            </a:r>
            <a:br>
              <a:rPr lang="pl-PL" sz="1600" dirty="0">
                <a:latin typeface="Arial" charset="0"/>
                <a:cs typeface="Arial" charset="0"/>
              </a:rPr>
            </a:br>
            <a:r>
              <a:rPr lang="pl-PL" sz="1600" dirty="0">
                <a:latin typeface="Arial" charset="0"/>
                <a:cs typeface="Arial" charset="0"/>
              </a:rPr>
              <a:t>i wdrożeniowych, prowadzących do udoskonalenia stosowanych rozwiązań lub wdrażania innowacji: technologicznych, organizacyjnych, marketingowych;</a:t>
            </a:r>
          </a:p>
          <a:p>
            <a:pPr>
              <a:defRPr/>
            </a:pPr>
            <a:r>
              <a:rPr lang="pl-PL" sz="1600" dirty="0">
                <a:solidFill>
                  <a:srgbClr val="C00000"/>
                </a:solidFill>
                <a:latin typeface="Arial" charset="0"/>
                <a:cs typeface="Arial" charset="0"/>
                <a:sym typeface="Wingdings 3"/>
              </a:rPr>
              <a:t> </a:t>
            </a:r>
            <a:r>
              <a:rPr lang="pl-PL" sz="1600" dirty="0">
                <a:latin typeface="Arial" charset="0"/>
                <a:cs typeface="Arial" charset="0"/>
              </a:rPr>
              <a:t>rozwijanie powiązań kooperacyjnych pomiędzy uczelnią oraz innymi partnerami społecznymi i gospodarczymi m.in. poprzez uczestnictwo w </a:t>
            </a:r>
            <a:r>
              <a:rPr lang="pl-PL" sz="1600" dirty="0" err="1">
                <a:latin typeface="Arial" charset="0"/>
                <a:cs typeface="Arial" charset="0"/>
              </a:rPr>
              <a:t>klastrach</a:t>
            </a:r>
            <a:r>
              <a:rPr lang="pl-PL" sz="1600" dirty="0">
                <a:latin typeface="Arial" charset="0"/>
                <a:cs typeface="Arial" charset="0"/>
              </a:rPr>
              <a:t>, sieciach, konsorcjach. </a:t>
            </a:r>
          </a:p>
          <a:p>
            <a:pPr>
              <a:buFontTx/>
              <a:buChar char="-"/>
              <a:defRPr/>
            </a:pPr>
            <a:endParaRPr lang="pl-PL" sz="16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pl-PL" sz="1600" b="1" dirty="0"/>
              <a:t>Kontakt: </a:t>
            </a:r>
          </a:p>
          <a:p>
            <a:pPr>
              <a:defRPr/>
            </a:pPr>
            <a:r>
              <a:rPr lang="pl-PL" sz="1600" b="1" dirty="0"/>
              <a:t>dr Joanna Kurowska-Pysz, Dyrektor Centrum Transferu Technologii</a:t>
            </a:r>
          </a:p>
          <a:p>
            <a:pPr>
              <a:defRPr/>
            </a:pPr>
            <a:r>
              <a:rPr lang="pl-PL" sz="1600" b="1" dirty="0"/>
              <a:t>Wyższa Szkoła Biznesu w Dąbrowie Górniczej</a:t>
            </a:r>
          </a:p>
          <a:p>
            <a:pPr>
              <a:defRPr/>
            </a:pPr>
            <a:r>
              <a:rPr lang="pl-PL" sz="1600" b="1" dirty="0"/>
              <a:t>@  </a:t>
            </a:r>
            <a:r>
              <a:rPr lang="pl-PL" sz="1600" b="1" dirty="0" err="1">
                <a:hlinkClick r:id="rId9"/>
              </a:rPr>
              <a:t>jkurowska@wsb.edu.pl</a:t>
            </a:r>
            <a:r>
              <a:rPr lang="pl-PL" sz="1600" b="1" dirty="0"/>
              <a:t> </a:t>
            </a:r>
            <a:endParaRPr lang="pl-PL" sz="1600" b="1" dirty="0">
              <a:solidFill>
                <a:srgbClr val="183884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10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_____PROJEKTY_____\WSB_RÓŻNE\slajdy\__PREZENTACJA UCZELNI\ogol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</p:spPr>
      </p:pic>
      <p:sp>
        <p:nvSpPr>
          <p:cNvPr id="24" name="Prostokąt 23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rgbClr val="3A001D"/>
          </a:solidFill>
          <a:ln>
            <a:solidFill>
              <a:srgbClr val="3A00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 smtClean="0"/>
              <a:t>Komisja ds. Innowacyjności i Współpracy Nauki z Biznesem </a:t>
            </a:r>
          </a:p>
          <a:p>
            <a:r>
              <a:rPr lang="pl-PL" sz="2800" b="1" dirty="0" smtClean="0"/>
              <a:t>Regionalna Izba Gospodarcza w Katowicach </a:t>
            </a:r>
            <a:endParaRPr lang="pl-PL" sz="2800" b="1" dirty="0"/>
          </a:p>
        </p:txBody>
      </p:sp>
      <p:sp>
        <p:nvSpPr>
          <p:cNvPr id="8" name="Prostokąt 7"/>
          <p:cNvSpPr/>
          <p:nvPr/>
        </p:nvSpPr>
        <p:spPr>
          <a:xfrm>
            <a:off x="35496" y="6812280"/>
            <a:ext cx="9159876" cy="45719"/>
          </a:xfrm>
          <a:prstGeom prst="rect">
            <a:avLst/>
          </a:prstGeom>
          <a:solidFill>
            <a:srgbClr val="964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8220" y="5939084"/>
            <a:ext cx="1944216" cy="7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929334"/>
            <a:ext cx="1178723" cy="884042"/>
          </a:xfrm>
          <a:prstGeom prst="rect">
            <a:avLst/>
          </a:prstGeom>
        </p:spPr>
      </p:pic>
      <p:graphicFrame>
        <p:nvGraphicFramePr>
          <p:cNvPr id="11" name="Obiekt 10"/>
          <p:cNvGraphicFramePr>
            <a:graphicFrameLocks noChangeAspect="1"/>
          </p:cNvGraphicFramePr>
          <p:nvPr/>
        </p:nvGraphicFramePr>
        <p:xfrm>
          <a:off x="4880668" y="5982552"/>
          <a:ext cx="1295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Obraz - mapa bitowa" r:id="rId6" imgW="11285714" imgH="6230220" progId="Paint.Picture">
                  <p:embed/>
                </p:oleObj>
              </mc:Choice>
              <mc:Fallback>
                <p:oleObj name="Obraz - mapa bitowa" r:id="rId6" imgW="11285714" imgH="623022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0668" y="5982552"/>
                        <a:ext cx="12954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Obraz 1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756" y="5961173"/>
            <a:ext cx="1280160" cy="71882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rostokąt 12"/>
          <p:cNvSpPr/>
          <p:nvPr/>
        </p:nvSpPr>
        <p:spPr>
          <a:xfrm>
            <a:off x="14907" y="5838226"/>
            <a:ext cx="9159876" cy="50662"/>
          </a:xfrm>
          <a:prstGeom prst="rect">
            <a:avLst/>
          </a:prstGeom>
          <a:solidFill>
            <a:srgbClr val="964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7113" y="620688"/>
            <a:ext cx="1221256" cy="49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stokąt 1"/>
          <p:cNvSpPr/>
          <p:nvPr/>
        </p:nvSpPr>
        <p:spPr>
          <a:xfrm>
            <a:off x="90303" y="1275271"/>
            <a:ext cx="3460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rgbClr val="CB6119"/>
                </a:solidFill>
              </a:rPr>
              <a:t>Działanie 3.2. RPO WSL 2014-2020</a:t>
            </a:r>
            <a:endParaRPr lang="pl-PL" b="1" dirty="0">
              <a:solidFill>
                <a:srgbClr val="CB6119"/>
              </a:solidFill>
            </a:endParaRPr>
          </a:p>
        </p:txBody>
      </p:sp>
      <p:sp>
        <p:nvSpPr>
          <p:cNvPr id="14" name="Tytuł 1"/>
          <p:cNvSpPr txBox="1">
            <a:spLocks/>
          </p:cNvSpPr>
          <p:nvPr/>
        </p:nvSpPr>
        <p:spPr>
          <a:xfrm>
            <a:off x="90303" y="1432409"/>
            <a:ext cx="8874185" cy="4752975"/>
          </a:xfrm>
          <a:prstGeom prst="rect">
            <a:avLst/>
          </a:prstGeom>
        </p:spPr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rgbClr val="183884"/>
                </a:solidFill>
                <a:latin typeface="Tahoma" pitchFamily="34" charset="0"/>
                <a:ea typeface="+mj-ea"/>
                <a:cs typeface="Tahoma" pitchFamily="34" charset="0"/>
              </a:rPr>
              <a:t/>
            </a:r>
            <a:br>
              <a:rPr lang="pl-PL" b="1" dirty="0">
                <a:solidFill>
                  <a:srgbClr val="183884"/>
                </a:solidFill>
                <a:latin typeface="Tahoma" pitchFamily="34" charset="0"/>
                <a:ea typeface="+mj-ea"/>
                <a:cs typeface="Tahoma" pitchFamily="34" charset="0"/>
              </a:rPr>
            </a:br>
            <a:r>
              <a:rPr lang="pl-PL" b="1" dirty="0">
                <a:solidFill>
                  <a:srgbClr val="183884"/>
                </a:solidFill>
                <a:latin typeface="Tahoma" pitchFamily="34" charset="0"/>
                <a:ea typeface="+mj-ea"/>
                <a:cs typeface="Tahoma" pitchFamily="34" charset="0"/>
              </a:rPr>
              <a:t/>
            </a:r>
            <a:br>
              <a:rPr lang="pl-PL" b="1" dirty="0">
                <a:solidFill>
                  <a:srgbClr val="183884"/>
                </a:solidFill>
                <a:latin typeface="Tahoma" pitchFamily="34" charset="0"/>
                <a:ea typeface="+mj-ea"/>
                <a:cs typeface="Tahoma" pitchFamily="34" charset="0"/>
              </a:rPr>
            </a:br>
            <a:r>
              <a:rPr lang="pl-PL" dirty="0" smtClean="0">
                <a:solidFill>
                  <a:srgbClr val="C00000"/>
                </a:solidFill>
                <a:latin typeface="Arial" charset="0"/>
                <a:cs typeface="Arial" charset="0"/>
                <a:sym typeface="Wingdings 3"/>
              </a:rPr>
              <a:t> </a:t>
            </a:r>
            <a:r>
              <a:rPr lang="pl-PL" u="sng" dirty="0"/>
              <a:t>Opracowywanie opinii o innowacyjności</a:t>
            </a:r>
            <a:r>
              <a:rPr lang="pl-PL" dirty="0"/>
              <a:t>: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pl-PL" dirty="0"/>
              <a:t>technologie informacyjno-komunikacyjne,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pl-PL" dirty="0"/>
              <a:t>inżynieria produkcji,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pl-PL" dirty="0"/>
              <a:t>inżynieria materiałowa,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pl-PL" dirty="0"/>
              <a:t>transport i logistyka,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pl-PL" dirty="0"/>
              <a:t>bezpieczeństwo,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pl-PL" dirty="0"/>
              <a:t>zarządzanie </a:t>
            </a:r>
            <a:endParaRPr lang="pl-PL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rgbClr val="C00000"/>
                </a:solidFill>
                <a:latin typeface="Arial" charset="0"/>
                <a:cs typeface="Arial" charset="0"/>
                <a:sym typeface="Wingdings 3"/>
              </a:rPr>
              <a:t> </a:t>
            </a:r>
            <a:r>
              <a:rPr lang="pl-PL" dirty="0">
                <a:latin typeface="+mj-lt"/>
              </a:rPr>
              <a:t>Konsultacje wniosków o dofinansowanie m.in. </a:t>
            </a:r>
            <a:r>
              <a:rPr lang="pl-PL" dirty="0">
                <a:latin typeface="+mj-lt"/>
              </a:rPr>
              <a:t> </a:t>
            </a:r>
            <a:r>
              <a:rPr lang="pl-PL" dirty="0" smtClean="0">
                <a:latin typeface="+mj-lt"/>
              </a:rPr>
              <a:t>pod </a:t>
            </a:r>
            <a:r>
              <a:rPr lang="pl-PL" dirty="0">
                <a:latin typeface="+mj-lt"/>
              </a:rPr>
              <a:t>kątem możliwości zastosowania wspomagających innowacji </a:t>
            </a:r>
            <a:r>
              <a:rPr lang="pl-PL" dirty="0" err="1">
                <a:latin typeface="+mj-lt"/>
              </a:rPr>
              <a:t>nietechnologicznych</a:t>
            </a:r>
            <a:r>
              <a:rPr lang="pl-PL" dirty="0">
                <a:latin typeface="+mj-lt"/>
              </a:rPr>
              <a:t>, wdrażania wyników prac B+R itp.</a:t>
            </a:r>
            <a:endParaRPr lang="pl-PL" dirty="0">
              <a:latin typeface="+mj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rgbClr val="C00000"/>
                </a:solidFill>
                <a:latin typeface="Arial" charset="0"/>
                <a:cs typeface="Arial" charset="0"/>
                <a:sym typeface="Wingdings 3"/>
              </a:rPr>
              <a:t> </a:t>
            </a:r>
            <a:r>
              <a:rPr lang="pl-PL" dirty="0">
                <a:latin typeface="+mj-lt"/>
                <a:cs typeface="Arial" charset="0"/>
                <a:sym typeface="Wingdings 3"/>
              </a:rPr>
              <a:t>Organizacja </a:t>
            </a:r>
            <a:r>
              <a:rPr lang="pl-PL" dirty="0">
                <a:latin typeface="+mj-lt"/>
              </a:rPr>
              <a:t>szkoleń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rgbClr val="C00000"/>
                </a:solidFill>
                <a:latin typeface="Arial" charset="0"/>
                <a:cs typeface="Arial" charset="0"/>
                <a:sym typeface="Wingdings 3"/>
              </a:rPr>
              <a:t></a:t>
            </a:r>
            <a:r>
              <a:rPr lang="pl-PL" dirty="0">
                <a:latin typeface="+mj-lt"/>
              </a:rPr>
              <a:t> Usługi doradcze</a:t>
            </a:r>
            <a:endParaRPr lang="pl-PL" dirty="0">
              <a:latin typeface="+mj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rgbClr val="C00000"/>
                </a:solidFill>
                <a:latin typeface="Arial" charset="0"/>
                <a:cs typeface="Arial" charset="0"/>
                <a:sym typeface="Wingdings 3"/>
              </a:rPr>
              <a:t> </a:t>
            </a:r>
            <a:r>
              <a:rPr lang="pl-PL" dirty="0">
                <a:latin typeface="+mj-lt"/>
              </a:rPr>
              <a:t>Opracowywanie planów promocji projektu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 err="1">
                <a:solidFill>
                  <a:srgbClr val="C00000"/>
                </a:solidFill>
                <a:latin typeface="Arial" charset="0"/>
                <a:cs typeface="Arial" charset="0"/>
                <a:sym typeface="Wingdings 3"/>
              </a:rPr>
              <a:t></a:t>
            </a:r>
            <a:r>
              <a:rPr lang="pl-PL" dirty="0" err="1">
                <a:latin typeface="+mj-lt"/>
              </a:rPr>
              <a:t>Tworzenie</a:t>
            </a:r>
            <a:r>
              <a:rPr lang="pl-PL" dirty="0">
                <a:latin typeface="+mj-lt"/>
              </a:rPr>
              <a:t> oprogramowania na potrzeby wdrażania innowacji procesowych, produktowych lub </a:t>
            </a:r>
            <a:r>
              <a:rPr lang="pl-PL" dirty="0" err="1">
                <a:latin typeface="+mj-lt"/>
              </a:rPr>
              <a:t>nietechnologicznych</a:t>
            </a:r>
            <a:endParaRPr lang="pl-PL" dirty="0">
              <a:latin typeface="+mj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6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600" b="1" dirty="0">
              <a:solidFill>
                <a:srgbClr val="183884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300122"/>
            <a:ext cx="3387764" cy="225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2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_____PROJEKTY_____\WSB_RÓŻNE\slajdy\__PREZENTACJA UCZELNI\ogol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0" y="1124744"/>
            <a:ext cx="9144000" cy="5733256"/>
          </a:xfrm>
          <a:prstGeom prst="rect">
            <a:avLst/>
          </a:prstGeom>
          <a:solidFill>
            <a:srgbClr val="FFF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0" y="2852936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DZIĘKUJĘ</a:t>
            </a:r>
          </a:p>
          <a:p>
            <a:pPr algn="ctr"/>
            <a:r>
              <a:rPr lang="pl-PL" sz="6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ZA UWAGĘ!</a:t>
            </a:r>
            <a:endParaRPr lang="pl-PL" sz="6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rgbClr val="3A001D"/>
          </a:solidFill>
          <a:ln>
            <a:solidFill>
              <a:srgbClr val="3A00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 smtClean="0"/>
              <a:t>Komisja ds. Innowacyjności i Współpracy Nauki z Biznesem </a:t>
            </a:r>
          </a:p>
          <a:p>
            <a:r>
              <a:rPr lang="pl-PL" sz="2800" b="1" dirty="0" smtClean="0"/>
              <a:t>Regionalna Izba Gospodarcza w Katowicach </a:t>
            </a:r>
            <a:endParaRPr lang="pl-PL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_____PROJEKTY_____\WSB_RÓŻNE\slajdy\__PREZENTACJA UCZELNI\ogol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</p:spPr>
      </p:pic>
      <p:sp>
        <p:nvSpPr>
          <p:cNvPr id="24" name="Prostokąt 23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rgbClr val="3A001D"/>
          </a:solidFill>
          <a:ln>
            <a:solidFill>
              <a:srgbClr val="3A00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 smtClean="0"/>
              <a:t>Komisja ds. Innowacyjności i Współpracy Nauki z Biznesem </a:t>
            </a:r>
          </a:p>
          <a:p>
            <a:r>
              <a:rPr lang="pl-PL" sz="2800" b="1" dirty="0" smtClean="0"/>
              <a:t>Regionalna Izba Gospodarcza w Katowicach </a:t>
            </a:r>
            <a:endParaRPr lang="pl-PL" sz="2800" b="1" dirty="0"/>
          </a:p>
        </p:txBody>
      </p:sp>
      <p:sp>
        <p:nvSpPr>
          <p:cNvPr id="8" name="Prostokąt 7"/>
          <p:cNvSpPr/>
          <p:nvPr/>
        </p:nvSpPr>
        <p:spPr>
          <a:xfrm>
            <a:off x="35496" y="6812280"/>
            <a:ext cx="9159876" cy="45719"/>
          </a:xfrm>
          <a:prstGeom prst="rect">
            <a:avLst/>
          </a:prstGeom>
          <a:solidFill>
            <a:srgbClr val="964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8220" y="5939084"/>
            <a:ext cx="1944216" cy="7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929334"/>
            <a:ext cx="1178723" cy="884042"/>
          </a:xfrm>
          <a:prstGeom prst="rect">
            <a:avLst/>
          </a:prstGeom>
        </p:spPr>
      </p:pic>
      <p:graphicFrame>
        <p:nvGraphicFramePr>
          <p:cNvPr id="11" name="Obiekt 10"/>
          <p:cNvGraphicFramePr>
            <a:graphicFrameLocks noChangeAspect="1"/>
          </p:cNvGraphicFramePr>
          <p:nvPr/>
        </p:nvGraphicFramePr>
        <p:xfrm>
          <a:off x="4880668" y="5982552"/>
          <a:ext cx="1295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Obraz - mapa bitowa" r:id="rId6" imgW="11285714" imgH="6230220" progId="Paint.Picture">
                  <p:embed/>
                </p:oleObj>
              </mc:Choice>
              <mc:Fallback>
                <p:oleObj name="Obraz - mapa bitowa" r:id="rId6" imgW="11285714" imgH="623022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0668" y="5982552"/>
                        <a:ext cx="12954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Obraz 1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756" y="5961173"/>
            <a:ext cx="1280160" cy="71882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rostokąt 12"/>
          <p:cNvSpPr/>
          <p:nvPr/>
        </p:nvSpPr>
        <p:spPr>
          <a:xfrm>
            <a:off x="14907" y="5838226"/>
            <a:ext cx="9159876" cy="50662"/>
          </a:xfrm>
          <a:prstGeom prst="rect">
            <a:avLst/>
          </a:prstGeom>
          <a:solidFill>
            <a:srgbClr val="964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7113" y="620688"/>
            <a:ext cx="1221256" cy="49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314184" y="1408473"/>
            <a:ext cx="6778096" cy="4065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pl-PL" sz="2000" b="1" dirty="0" smtClean="0"/>
              <a:t>Współpraca Nauka – Biznes w ramach prac Komisji: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pl-PL" dirty="0"/>
              <a:t>I</a:t>
            </a:r>
            <a:r>
              <a:rPr lang="pl-PL" dirty="0" smtClean="0"/>
              <a:t>nicjowanie </a:t>
            </a:r>
            <a:r>
              <a:rPr lang="pl-PL" dirty="0"/>
              <a:t>i koordynowanie procesu komercjalizacji wiedzy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technologii </a:t>
            </a:r>
            <a:endParaRPr lang="pl-PL" dirty="0" smtClean="0"/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pl-PL" dirty="0" smtClean="0"/>
              <a:t>Konsultacje kryteriów w nowej perspektywie programowania </a:t>
            </a:r>
            <a:br>
              <a:rPr lang="pl-PL" dirty="0" smtClean="0"/>
            </a:br>
            <a:r>
              <a:rPr lang="pl-PL" dirty="0" smtClean="0"/>
              <a:t>i aplikowania o </a:t>
            </a:r>
            <a:r>
              <a:rPr lang="pl-PL" dirty="0"/>
              <a:t>ś</a:t>
            </a:r>
            <a:r>
              <a:rPr lang="pl-PL" dirty="0" smtClean="0"/>
              <a:t>rodki unijne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pl-PL" dirty="0" smtClean="0"/>
              <a:t>Zacieśnianie </a:t>
            </a:r>
            <a:r>
              <a:rPr lang="pl-PL" dirty="0"/>
              <a:t>współpracy z </a:t>
            </a:r>
            <a:r>
              <a:rPr lang="pl-PL" dirty="0" smtClean="0"/>
              <a:t>gospodarką, projekty kształcenia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pl-PL" dirty="0" smtClean="0"/>
              <a:t>Poszukiwanie </a:t>
            </a:r>
            <a:r>
              <a:rPr lang="pl-PL" dirty="0"/>
              <a:t>partnerów biznesowych do realizacji wspólnych projektów badawczo-wdrożeniowych </a:t>
            </a:r>
            <a:endParaRPr lang="pl-PL" dirty="0" smtClean="0"/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pl-PL" dirty="0" smtClean="0"/>
              <a:t>Prowadzenie </a:t>
            </a:r>
            <a:r>
              <a:rPr lang="pl-PL" dirty="0"/>
              <a:t>działań zmierzających do powoływania konsorcjów implementujących technologie/wiedzę do przemysłu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pl-PL" dirty="0" smtClean="0"/>
              <a:t>Obsługa </a:t>
            </a:r>
            <a:r>
              <a:rPr lang="pl-PL" dirty="0"/>
              <a:t>procesu realizacji opinii o innowacyjności, ekspertyz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na </a:t>
            </a:r>
            <a:r>
              <a:rPr lang="pl-PL" dirty="0"/>
              <a:t>zlecenie </a:t>
            </a:r>
            <a:r>
              <a:rPr lang="pl-PL" dirty="0" smtClean="0"/>
              <a:t>przedsiębiorców, wspieranie klastrów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416" y="1289337"/>
            <a:ext cx="1905000" cy="142875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376514"/>
            <a:ext cx="1905000" cy="1428750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228" y="2805741"/>
            <a:ext cx="1905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72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_____PROJEKTY_____\WSB_RÓŻNE\slajdy\__PREZENTACJA UCZELNI\ogol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</p:spPr>
      </p:pic>
      <p:sp>
        <p:nvSpPr>
          <p:cNvPr id="24" name="Prostokąt 23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rgbClr val="3A001D"/>
          </a:solidFill>
          <a:ln>
            <a:solidFill>
              <a:srgbClr val="3A00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 smtClean="0"/>
              <a:t>Komisja ds. Innowacyjności i Współpracy Nauki z Biznesem </a:t>
            </a:r>
          </a:p>
          <a:p>
            <a:r>
              <a:rPr lang="pl-PL" sz="2800" b="1" dirty="0" smtClean="0"/>
              <a:t>Regionalna Izba Gospodarcza w Katowicach </a:t>
            </a:r>
            <a:endParaRPr lang="pl-PL" sz="2800" b="1" dirty="0"/>
          </a:p>
        </p:txBody>
      </p:sp>
      <p:sp>
        <p:nvSpPr>
          <p:cNvPr id="8" name="Prostokąt 7"/>
          <p:cNvSpPr/>
          <p:nvPr/>
        </p:nvSpPr>
        <p:spPr>
          <a:xfrm>
            <a:off x="35496" y="6812280"/>
            <a:ext cx="9159876" cy="45719"/>
          </a:xfrm>
          <a:prstGeom prst="rect">
            <a:avLst/>
          </a:prstGeom>
          <a:solidFill>
            <a:srgbClr val="964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8220" y="5939084"/>
            <a:ext cx="1944216" cy="7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929334"/>
            <a:ext cx="1178723" cy="884042"/>
          </a:xfrm>
          <a:prstGeom prst="rect">
            <a:avLst/>
          </a:prstGeom>
        </p:spPr>
      </p:pic>
      <p:graphicFrame>
        <p:nvGraphicFramePr>
          <p:cNvPr id="11" name="Obi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424110"/>
              </p:ext>
            </p:extLst>
          </p:nvPr>
        </p:nvGraphicFramePr>
        <p:xfrm>
          <a:off x="4880668" y="5982552"/>
          <a:ext cx="1295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Obraz - mapa bitowa" r:id="rId6" imgW="11285714" imgH="6230220" progId="Paint.Picture">
                  <p:embed/>
                </p:oleObj>
              </mc:Choice>
              <mc:Fallback>
                <p:oleObj name="Obraz - mapa bitowa" r:id="rId6" imgW="11285714" imgH="623022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0668" y="5982552"/>
                        <a:ext cx="12954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Obraz 1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756" y="5961173"/>
            <a:ext cx="1280160" cy="71882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rostokąt 12"/>
          <p:cNvSpPr/>
          <p:nvPr/>
        </p:nvSpPr>
        <p:spPr>
          <a:xfrm>
            <a:off x="14907" y="5838226"/>
            <a:ext cx="9159876" cy="50662"/>
          </a:xfrm>
          <a:prstGeom prst="rect">
            <a:avLst/>
          </a:prstGeom>
          <a:solidFill>
            <a:srgbClr val="964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7113" y="620688"/>
            <a:ext cx="1221256" cy="49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861" y="1673915"/>
            <a:ext cx="2718508" cy="2038881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72620" y="1511169"/>
            <a:ext cx="573843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/>
              <a:t>Współpraca Nauka – Biznes w ramach prac Komisji: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 startAt="7"/>
            </a:pPr>
            <a:r>
              <a:rPr lang="pl-PL" dirty="0" smtClean="0"/>
              <a:t>Współpraca </a:t>
            </a:r>
            <a:r>
              <a:rPr lang="pl-PL" dirty="0"/>
              <a:t>z administracją samorządową na rzecz rozwoju gospodarczego </a:t>
            </a:r>
            <a:r>
              <a:rPr lang="pl-PL" dirty="0" smtClean="0"/>
              <a:t>regionu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 startAt="7"/>
            </a:pPr>
            <a:r>
              <a:rPr lang="pl-PL" dirty="0" smtClean="0">
                <a:cs typeface="Arial" charset="0"/>
              </a:rPr>
              <a:t>Rozwijanie </a:t>
            </a:r>
            <a:r>
              <a:rPr lang="pl-PL" dirty="0">
                <a:cs typeface="Arial" charset="0"/>
              </a:rPr>
              <a:t>powiązań kooperacyjnych pomiędzy uczelnią oraz innymi partnerami społecznymi </a:t>
            </a:r>
            <a:r>
              <a:rPr lang="pl-PL" dirty="0" smtClean="0">
                <a:cs typeface="Arial" charset="0"/>
              </a:rPr>
              <a:t>i </a:t>
            </a:r>
            <a:r>
              <a:rPr lang="pl-PL" dirty="0">
                <a:cs typeface="Arial" charset="0"/>
              </a:rPr>
              <a:t>gospodarczymi m.in. poprzez uczestnictwo </a:t>
            </a:r>
            <a:r>
              <a:rPr lang="pl-PL" dirty="0" smtClean="0">
                <a:cs typeface="Arial" charset="0"/>
              </a:rPr>
              <a:t>w </a:t>
            </a:r>
            <a:r>
              <a:rPr lang="pl-PL" dirty="0">
                <a:cs typeface="Arial" charset="0"/>
              </a:rPr>
              <a:t>klastrach, sieciach, </a:t>
            </a:r>
            <a:r>
              <a:rPr lang="pl-PL" dirty="0" smtClean="0">
                <a:cs typeface="Arial" charset="0"/>
              </a:rPr>
              <a:t>konsorcjach międzynarodowych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 startAt="7"/>
            </a:pPr>
            <a:r>
              <a:rPr lang="pl-PL" dirty="0"/>
              <a:t>Przygotowywanie ofert technologicznych, ofert współpracy jednostek organizacyjnych Uczelni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aktywne poszukiwanie partnerów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zainteresowanych współpracą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90" y="3994130"/>
            <a:ext cx="1697214" cy="1272911"/>
          </a:xfrm>
          <a:prstGeom prst="rect">
            <a:avLst/>
          </a:prstGeom>
        </p:spPr>
      </p:pic>
      <p:pic>
        <p:nvPicPr>
          <p:cNvPr id="23552" name="Obraz 2355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113" y="3996855"/>
            <a:ext cx="1689945" cy="126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0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_____PROJEKTY_____\WSB_RÓŻNE\slajdy\__PREZENTACJA UCZELNI\ogol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</p:spPr>
      </p:pic>
      <p:sp>
        <p:nvSpPr>
          <p:cNvPr id="24" name="Prostokąt 23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rgbClr val="3A001D"/>
          </a:solidFill>
          <a:ln>
            <a:solidFill>
              <a:srgbClr val="3A00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 smtClean="0"/>
              <a:t>Komisja ds. Innowacyjności i Współpracy Nauki z Biznesem </a:t>
            </a:r>
          </a:p>
          <a:p>
            <a:r>
              <a:rPr lang="pl-PL" sz="2800" b="1" dirty="0" smtClean="0"/>
              <a:t>Regionalna Izba Gospodarcza w Katowicach </a:t>
            </a:r>
            <a:endParaRPr lang="pl-PL" sz="2800" b="1" dirty="0"/>
          </a:p>
        </p:txBody>
      </p:sp>
      <p:sp>
        <p:nvSpPr>
          <p:cNvPr id="8" name="Prostokąt 7"/>
          <p:cNvSpPr/>
          <p:nvPr/>
        </p:nvSpPr>
        <p:spPr>
          <a:xfrm>
            <a:off x="35496" y="6812280"/>
            <a:ext cx="9159876" cy="45719"/>
          </a:xfrm>
          <a:prstGeom prst="rect">
            <a:avLst/>
          </a:prstGeom>
          <a:solidFill>
            <a:srgbClr val="964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8220" y="5939084"/>
            <a:ext cx="1944216" cy="7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929334"/>
            <a:ext cx="1178723" cy="884042"/>
          </a:xfrm>
          <a:prstGeom prst="rect">
            <a:avLst/>
          </a:prstGeom>
        </p:spPr>
      </p:pic>
      <p:graphicFrame>
        <p:nvGraphicFramePr>
          <p:cNvPr id="11" name="Obiekt 10"/>
          <p:cNvGraphicFramePr>
            <a:graphicFrameLocks noChangeAspect="1"/>
          </p:cNvGraphicFramePr>
          <p:nvPr/>
        </p:nvGraphicFramePr>
        <p:xfrm>
          <a:off x="4880668" y="5982552"/>
          <a:ext cx="1295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Obraz - mapa bitowa" r:id="rId6" imgW="11285714" imgH="6230220" progId="Paint.Picture">
                  <p:embed/>
                </p:oleObj>
              </mc:Choice>
              <mc:Fallback>
                <p:oleObj name="Obraz - mapa bitowa" r:id="rId6" imgW="11285714" imgH="623022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0668" y="5982552"/>
                        <a:ext cx="12954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Obraz 1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756" y="5961173"/>
            <a:ext cx="1280160" cy="71882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rostokąt 12"/>
          <p:cNvSpPr/>
          <p:nvPr/>
        </p:nvSpPr>
        <p:spPr>
          <a:xfrm>
            <a:off x="14907" y="5838226"/>
            <a:ext cx="9159876" cy="50662"/>
          </a:xfrm>
          <a:prstGeom prst="rect">
            <a:avLst/>
          </a:prstGeom>
          <a:solidFill>
            <a:srgbClr val="964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4" name="Obraz 1"/>
          <p:cNvPicPr>
            <a:picLocks noChangeAspect="1"/>
          </p:cNvPicPr>
          <p:nvPr/>
        </p:nvPicPr>
        <p:blipFill rotWithShape="1">
          <a:blip r:embed="rId9"/>
          <a:srcRect l="72600" t="22144" r="7448" b="18021"/>
          <a:stretch/>
        </p:blipFill>
        <p:spPr bwMode="auto">
          <a:xfrm>
            <a:off x="42863" y="1484784"/>
            <a:ext cx="1054100" cy="1900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1" b="52202"/>
          <a:stretch>
            <a:fillRect/>
          </a:stretch>
        </p:blipFill>
        <p:spPr bwMode="auto">
          <a:xfrm>
            <a:off x="4430713" y="4695601"/>
            <a:ext cx="4589462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Prostokąt 35"/>
          <p:cNvSpPr/>
          <p:nvPr/>
        </p:nvSpPr>
        <p:spPr>
          <a:xfrm>
            <a:off x="5416550" y="1252538"/>
            <a:ext cx="3603625" cy="141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37" name="Picture 25" descr="C:\Users\dpenar\Desktop\logo-1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21"/>
          <a:stretch>
            <a:fillRect/>
          </a:stretch>
        </p:blipFill>
        <p:spPr bwMode="auto">
          <a:xfrm>
            <a:off x="5076825" y="1227782"/>
            <a:ext cx="1169988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5" descr="C:\Users\dpenar\Desktop\logo-1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0"/>
          <a:stretch>
            <a:fillRect/>
          </a:stretch>
        </p:blipFill>
        <p:spPr bwMode="auto">
          <a:xfrm>
            <a:off x="6254750" y="1836738"/>
            <a:ext cx="2789238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pole tekstowe 38"/>
          <p:cNvSpPr txBox="1"/>
          <p:nvPr/>
        </p:nvSpPr>
        <p:spPr>
          <a:xfrm>
            <a:off x="6489700" y="1330325"/>
            <a:ext cx="231775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600" b="1" dirty="0">
                <a:solidFill>
                  <a:schemeClr val="bg1"/>
                </a:solidFill>
                <a:latin typeface="+mj-lt"/>
                <a:cs typeface="Arial" charset="0"/>
              </a:rPr>
              <a:t>OCENA WYRÓŻNIAJĄCA</a:t>
            </a:r>
          </a:p>
        </p:txBody>
      </p:sp>
      <p:pic>
        <p:nvPicPr>
          <p:cNvPr id="40" name="Obraz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 t="36311" r="9032" b="29683"/>
          <a:stretch>
            <a:fillRect/>
          </a:stretch>
        </p:blipFill>
        <p:spPr bwMode="auto">
          <a:xfrm>
            <a:off x="42863" y="3645024"/>
            <a:ext cx="42592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6"/>
          <p:cNvPicPr>
            <a:picLocks noChangeAspect="1" noChangeArrowheads="1"/>
          </p:cNvPicPr>
          <p:nvPr/>
        </p:nvPicPr>
        <p:blipFill>
          <a:blip r:embed="rId13"/>
          <a:srcRect l="53612" t="23849" r="12727" b="32098"/>
          <a:stretch>
            <a:fillRect/>
          </a:stretch>
        </p:blipFill>
        <p:spPr bwMode="auto">
          <a:xfrm>
            <a:off x="1281113" y="1196752"/>
            <a:ext cx="3290887" cy="2420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Obraz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 t="36311" r="35529" b="29683"/>
          <a:stretch>
            <a:fillRect/>
          </a:stretch>
        </p:blipFill>
        <p:spPr bwMode="auto">
          <a:xfrm>
            <a:off x="4211638" y="3356992"/>
            <a:ext cx="31654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Prostokąt 42"/>
          <p:cNvSpPr/>
          <p:nvPr/>
        </p:nvSpPr>
        <p:spPr>
          <a:xfrm>
            <a:off x="6981254" y="3501008"/>
            <a:ext cx="2127250" cy="121920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bg1"/>
                </a:solidFill>
              </a:rPr>
              <a:t>Dofinansowanie w ramach dotacji projakościowej </a:t>
            </a:r>
            <a:br>
              <a:rPr lang="pl-PL" sz="1200" b="1" dirty="0">
                <a:solidFill>
                  <a:schemeClr val="bg1"/>
                </a:solidFill>
              </a:rPr>
            </a:br>
            <a:r>
              <a:rPr lang="pl-PL" sz="1200" b="1" dirty="0">
                <a:solidFill>
                  <a:schemeClr val="bg1"/>
                </a:solidFill>
              </a:rPr>
              <a:t>w latach 2015-2017</a:t>
            </a:r>
          </a:p>
        </p:txBody>
      </p:sp>
      <p:sp>
        <p:nvSpPr>
          <p:cNvPr id="44" name="Prostokąt 43"/>
          <p:cNvSpPr/>
          <p:nvPr/>
        </p:nvSpPr>
        <p:spPr>
          <a:xfrm>
            <a:off x="467544" y="4941168"/>
            <a:ext cx="3834581" cy="871534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400" b="1" dirty="0">
                <a:solidFill>
                  <a:schemeClr val="bg1"/>
                </a:solidFill>
              </a:rPr>
              <a:t>Wydział Zarządzania, Informatyki i Nauk Społecznych WSB</a:t>
            </a:r>
          </a:p>
          <a:p>
            <a:pPr algn="ctr">
              <a:defRPr/>
            </a:pPr>
            <a:r>
              <a:rPr lang="pl-PL" sz="2800" b="1" dirty="0">
                <a:solidFill>
                  <a:schemeClr val="bg1"/>
                </a:solidFill>
              </a:rPr>
              <a:t>KATEGORIA A</a:t>
            </a:r>
          </a:p>
        </p:txBody>
      </p:sp>
      <p:pic>
        <p:nvPicPr>
          <p:cNvPr id="45" name="Picture 17" descr="C:\Users\dpenar\Desktop\ceeman_logo9362975350D9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3" y="2536010"/>
            <a:ext cx="1380006" cy="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Prostokąt 45"/>
          <p:cNvSpPr/>
          <p:nvPr/>
        </p:nvSpPr>
        <p:spPr>
          <a:xfrm>
            <a:off x="4821238" y="2852936"/>
            <a:ext cx="2127250" cy="423862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>
                <a:solidFill>
                  <a:schemeClr val="accent1"/>
                </a:solidFill>
              </a:rPr>
              <a:t>AKREDYTACJA: </a:t>
            </a:r>
          </a:p>
        </p:txBody>
      </p:sp>
      <p:pic>
        <p:nvPicPr>
          <p:cNvPr id="4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7113" y="620688"/>
            <a:ext cx="1221256" cy="49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101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_____PROJEKTY_____\WSB_RÓŻNE\slajdy\__PREZENTACJA UCZELNI\ogol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</p:spPr>
      </p:pic>
      <p:sp>
        <p:nvSpPr>
          <p:cNvPr id="24" name="Prostokąt 23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rgbClr val="3A001D"/>
          </a:solidFill>
          <a:ln>
            <a:solidFill>
              <a:srgbClr val="3A00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 smtClean="0"/>
              <a:t>Komisja ds. Innowacyjności i Współpracy Nauki z Biznesem </a:t>
            </a:r>
          </a:p>
          <a:p>
            <a:r>
              <a:rPr lang="pl-PL" sz="2800" b="1" dirty="0" smtClean="0"/>
              <a:t>Regionalna Izba Gospodarcza w Katowicach </a:t>
            </a:r>
            <a:endParaRPr lang="pl-PL" sz="2800" b="1" dirty="0"/>
          </a:p>
        </p:txBody>
      </p:sp>
      <p:sp>
        <p:nvSpPr>
          <p:cNvPr id="8" name="Prostokąt 7"/>
          <p:cNvSpPr/>
          <p:nvPr/>
        </p:nvSpPr>
        <p:spPr>
          <a:xfrm>
            <a:off x="35496" y="6812280"/>
            <a:ext cx="9159876" cy="45719"/>
          </a:xfrm>
          <a:prstGeom prst="rect">
            <a:avLst/>
          </a:prstGeom>
          <a:solidFill>
            <a:srgbClr val="964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8220" y="5939084"/>
            <a:ext cx="1944216" cy="7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929334"/>
            <a:ext cx="1178723" cy="884042"/>
          </a:xfrm>
          <a:prstGeom prst="rect">
            <a:avLst/>
          </a:prstGeom>
        </p:spPr>
      </p:pic>
      <p:graphicFrame>
        <p:nvGraphicFramePr>
          <p:cNvPr id="11" name="Obiekt 10"/>
          <p:cNvGraphicFramePr>
            <a:graphicFrameLocks noChangeAspect="1"/>
          </p:cNvGraphicFramePr>
          <p:nvPr/>
        </p:nvGraphicFramePr>
        <p:xfrm>
          <a:off x="4880668" y="5982552"/>
          <a:ext cx="1295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Obraz - mapa bitowa" r:id="rId6" imgW="11285714" imgH="6230220" progId="Paint.Picture">
                  <p:embed/>
                </p:oleObj>
              </mc:Choice>
              <mc:Fallback>
                <p:oleObj name="Obraz - mapa bitowa" r:id="rId6" imgW="11285714" imgH="623022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0668" y="5982552"/>
                        <a:ext cx="12954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Obraz 1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756" y="5961173"/>
            <a:ext cx="1280160" cy="71882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rostokąt 12"/>
          <p:cNvSpPr/>
          <p:nvPr/>
        </p:nvSpPr>
        <p:spPr>
          <a:xfrm>
            <a:off x="92644" y="5838226"/>
            <a:ext cx="9159876" cy="50662"/>
          </a:xfrm>
          <a:prstGeom prst="rect">
            <a:avLst/>
          </a:prstGeom>
          <a:solidFill>
            <a:srgbClr val="964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7113" y="620688"/>
            <a:ext cx="1221256" cy="49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796" y="4095929"/>
            <a:ext cx="19939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C:\Users\dpenar\Desktop\527b8fce290b5szablon13_forum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71" y="4045129"/>
            <a:ext cx="1706563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rostokąt 16"/>
          <p:cNvSpPr/>
          <p:nvPr/>
        </p:nvSpPr>
        <p:spPr>
          <a:xfrm>
            <a:off x="257696" y="3900667"/>
            <a:ext cx="3937000" cy="10080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759" y="4203879"/>
            <a:ext cx="21066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 descr="C:\Users\dpenar\Desktop\pp_fpr_blog_900x506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684" y="3832404"/>
            <a:ext cx="219075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809" y="2160767"/>
            <a:ext cx="3313112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Prostokąt 20"/>
          <p:cNvSpPr/>
          <p:nvPr/>
        </p:nvSpPr>
        <p:spPr>
          <a:xfrm>
            <a:off x="4347096" y="3900667"/>
            <a:ext cx="4767263" cy="10080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22" name="Picture 3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0" t="34120" r="28130" b="42703"/>
          <a:stretch>
            <a:fillRect/>
          </a:stretch>
        </p:blipFill>
        <p:spPr bwMode="auto">
          <a:xfrm>
            <a:off x="271984" y="1744842"/>
            <a:ext cx="5227637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Prostokąt 22"/>
          <p:cNvSpPr/>
          <p:nvPr/>
        </p:nvSpPr>
        <p:spPr>
          <a:xfrm>
            <a:off x="149746" y="3364092"/>
            <a:ext cx="8855075" cy="29368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25" name="Picture 36" descr="C:\Users\dpenar\Desktop\FS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371" y="3183117"/>
            <a:ext cx="2008188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0" descr="C:\Users\dpenar\Desktop\Home &amp; Market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884" y="3184704"/>
            <a:ext cx="2279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8" descr="C:\Users\dpenar\Desktop\Studencki-Nobel-2014-logotyp-Facebook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059" y="5029379"/>
            <a:ext cx="72707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pole tekstowe 4"/>
          <p:cNvSpPr txBox="1">
            <a:spLocks noChangeArrowheads="1"/>
          </p:cNvSpPr>
          <p:nvPr/>
        </p:nvSpPr>
        <p:spPr bwMode="auto">
          <a:xfrm>
            <a:off x="181496" y="3379967"/>
            <a:ext cx="3221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pl-PL" sz="1200" b="1" dirty="0" smtClean="0">
                <a:solidFill>
                  <a:schemeClr val="bg1"/>
                </a:solidFill>
                <a:latin typeface="+mj-lt"/>
              </a:rPr>
              <a:t>NAJLEPSZE STUDIA PODYPLOMOWE W POLSCE:</a:t>
            </a:r>
          </a:p>
        </p:txBody>
      </p:sp>
      <p:pic>
        <p:nvPicPr>
          <p:cNvPr id="29" name="Picture 37" descr="C:\Users\dpenar\Desktop\Logo-amp-2014-napis-zielone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296" y="5072242"/>
            <a:ext cx="18129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8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8" t="38724" r="11533" b="26176"/>
          <a:stretch>
            <a:fillRect/>
          </a:stretch>
        </p:blipFill>
        <p:spPr bwMode="auto">
          <a:xfrm>
            <a:off x="7387159" y="5021442"/>
            <a:ext cx="11906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9" descr="C:\Users\dpenar\Desktop\indeks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403" y="5040492"/>
            <a:ext cx="161524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Prostokąt 31"/>
          <p:cNvSpPr/>
          <p:nvPr/>
        </p:nvSpPr>
        <p:spPr>
          <a:xfrm>
            <a:off x="113233" y="1522592"/>
            <a:ext cx="8855076" cy="29368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3" name="pole tekstowe 58"/>
          <p:cNvSpPr txBox="1">
            <a:spLocks noChangeArrowheads="1"/>
          </p:cNvSpPr>
          <p:nvPr/>
        </p:nvSpPr>
        <p:spPr bwMode="auto">
          <a:xfrm>
            <a:off x="333896" y="1527354"/>
            <a:ext cx="67294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200" b="1">
                <a:solidFill>
                  <a:schemeClr val="bg1"/>
                </a:solidFill>
                <a:latin typeface="Arial" panose="020B0604020202020204" pitchFamily="34" charset="0"/>
              </a:rPr>
              <a:t>LIDER MIĘDZYNARODOWYCH I OGÓLNOPOLSKICH RANKINGÓW UCZELNI WYŻSZYCH:</a:t>
            </a:r>
          </a:p>
        </p:txBody>
      </p:sp>
      <p:sp>
        <p:nvSpPr>
          <p:cNvPr id="34" name="Prostokąt 33"/>
          <p:cNvSpPr/>
          <p:nvPr/>
        </p:nvSpPr>
        <p:spPr>
          <a:xfrm>
            <a:off x="35497" y="1215268"/>
            <a:ext cx="9073008" cy="269515"/>
          </a:xfrm>
          <a:prstGeom prst="rect">
            <a:avLst/>
          </a:prstGeom>
          <a:solidFill>
            <a:srgbClr val="7E4B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b="1" dirty="0" smtClean="0"/>
              <a:t>NAGRODY I WYRÓŻNIENIA 2015 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297291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_____PROJEKTY_____\WSB_RÓŻNE\slajdy\__PREZENTACJA UCZELNI\ogol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</p:spPr>
      </p:pic>
      <p:sp>
        <p:nvSpPr>
          <p:cNvPr id="24" name="Prostokąt 23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rgbClr val="3A001D"/>
          </a:solidFill>
          <a:ln>
            <a:solidFill>
              <a:srgbClr val="3A00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 smtClean="0"/>
              <a:t>Komisja ds. Innowacyjności i Współpracy Nauki z Biznesem </a:t>
            </a:r>
          </a:p>
          <a:p>
            <a:r>
              <a:rPr lang="pl-PL" sz="2800" b="1" dirty="0" smtClean="0"/>
              <a:t>Regionalna Izba Gospodarcza w Katowicach </a:t>
            </a:r>
            <a:endParaRPr lang="pl-PL" sz="2800" b="1" dirty="0"/>
          </a:p>
        </p:txBody>
      </p:sp>
      <p:sp>
        <p:nvSpPr>
          <p:cNvPr id="8" name="Prostokąt 7"/>
          <p:cNvSpPr/>
          <p:nvPr/>
        </p:nvSpPr>
        <p:spPr>
          <a:xfrm>
            <a:off x="35496" y="6812280"/>
            <a:ext cx="9159876" cy="45719"/>
          </a:xfrm>
          <a:prstGeom prst="rect">
            <a:avLst/>
          </a:prstGeom>
          <a:solidFill>
            <a:srgbClr val="964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8220" y="5939084"/>
            <a:ext cx="1944216" cy="7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929334"/>
            <a:ext cx="1178723" cy="884042"/>
          </a:xfrm>
          <a:prstGeom prst="rect">
            <a:avLst/>
          </a:prstGeom>
        </p:spPr>
      </p:pic>
      <p:graphicFrame>
        <p:nvGraphicFramePr>
          <p:cNvPr id="11" name="Obiekt 10"/>
          <p:cNvGraphicFramePr>
            <a:graphicFrameLocks noChangeAspect="1"/>
          </p:cNvGraphicFramePr>
          <p:nvPr/>
        </p:nvGraphicFramePr>
        <p:xfrm>
          <a:off x="4880668" y="5982552"/>
          <a:ext cx="1295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Obraz - mapa bitowa" r:id="rId6" imgW="11285714" imgH="6230220" progId="Paint.Picture">
                  <p:embed/>
                </p:oleObj>
              </mc:Choice>
              <mc:Fallback>
                <p:oleObj name="Obraz - mapa bitowa" r:id="rId6" imgW="11285714" imgH="623022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0668" y="5982552"/>
                        <a:ext cx="12954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Obraz 1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756" y="5961173"/>
            <a:ext cx="1280160" cy="71882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rostokąt 12"/>
          <p:cNvSpPr/>
          <p:nvPr/>
        </p:nvSpPr>
        <p:spPr>
          <a:xfrm>
            <a:off x="14907" y="5838226"/>
            <a:ext cx="9159876" cy="50662"/>
          </a:xfrm>
          <a:prstGeom prst="rect">
            <a:avLst/>
          </a:prstGeom>
          <a:solidFill>
            <a:srgbClr val="964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7113" y="620688"/>
            <a:ext cx="1221256" cy="49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Users\dpenar\Desktop\UM_log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503" y="4581128"/>
            <a:ext cx="657225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C:\Users\dpenar\Desktop\UD_log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581128"/>
            <a:ext cx="8477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C:\Users\dpenar\Desktop\plakar_akademia_rozwoju_rodzica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336" y="4293096"/>
            <a:ext cx="20208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C:\Users\dpenar\Desktop\AKADEMIA_NAUKI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888" y="4653136"/>
            <a:ext cx="1843088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 descr="C:\Users\dpenar\Desktop\utw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367" y="4221088"/>
            <a:ext cx="2170113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Prostokąt 19"/>
          <p:cNvSpPr/>
          <p:nvPr/>
        </p:nvSpPr>
        <p:spPr>
          <a:xfrm>
            <a:off x="0" y="4005064"/>
            <a:ext cx="3768725" cy="3460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1" name="pole tekstowe 3"/>
          <p:cNvSpPr txBox="1">
            <a:spLocks noChangeArrowheads="1"/>
          </p:cNvSpPr>
          <p:nvPr/>
        </p:nvSpPr>
        <p:spPr bwMode="auto">
          <a:xfrm>
            <a:off x="160338" y="4013175"/>
            <a:ext cx="30654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>
                <a:solidFill>
                  <a:schemeClr val="bg1"/>
                </a:solidFill>
                <a:latin typeface="Arial" panose="020B0604020202020204" pitchFamily="34" charset="0"/>
              </a:rPr>
              <a:t>KSZTAŁCENIE USTAWICZNE:</a:t>
            </a:r>
          </a:p>
        </p:txBody>
      </p:sp>
      <p:pic>
        <p:nvPicPr>
          <p:cNvPr id="22" name="Picture 5" descr="C:\Users\dpenar\Desktop\twoj-startup-logo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5" t="16888" r="14441" b="23308"/>
          <a:stretch>
            <a:fillRect/>
          </a:stretch>
        </p:blipFill>
        <p:spPr bwMode="auto">
          <a:xfrm>
            <a:off x="5006975" y="3185914"/>
            <a:ext cx="143668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C:\Users\dpenar\Desktop\b6940df8b54a1f437f5c41a3f64d258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75" y="3302818"/>
            <a:ext cx="16589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 descr="C:\Users\dpenar\Desktop\business-link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216077"/>
            <a:ext cx="8636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 descr="C:\Users\dpenar\Desktop\wsparcie_na_starcie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0" t="26498" b="51692"/>
          <a:stretch>
            <a:fillRect/>
          </a:stretch>
        </p:blipFill>
        <p:spPr bwMode="auto">
          <a:xfrm>
            <a:off x="128588" y="1916832"/>
            <a:ext cx="30702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C:\Users\dpenar\Desktop\3-dni-studiujesz-2-dni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2" r="7507"/>
          <a:stretch>
            <a:fillRect/>
          </a:stretch>
        </p:blipFill>
        <p:spPr bwMode="auto">
          <a:xfrm>
            <a:off x="3265488" y="1844824"/>
            <a:ext cx="3070225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7" descr="C:\Users\dpenar\Desktop\cebit_logo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638" y="3244081"/>
            <a:ext cx="6889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Prostokąt 28"/>
          <p:cNvSpPr/>
          <p:nvPr/>
        </p:nvSpPr>
        <p:spPr>
          <a:xfrm>
            <a:off x="-11113" y="1196752"/>
            <a:ext cx="9224963" cy="608012"/>
          </a:xfrm>
          <a:prstGeom prst="rect">
            <a:avLst/>
          </a:prstGeom>
          <a:solidFill>
            <a:srgbClr val="7E4B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3600" b="1" dirty="0"/>
              <a:t>WSPARCIE KSZTAŁCENIA PRAKTYCZNEGO </a:t>
            </a:r>
          </a:p>
        </p:txBody>
      </p:sp>
      <p:pic>
        <p:nvPicPr>
          <p:cNvPr id="30" name="Picture 74" descr="C:\Users\dpenar\Desktop\AIP_pomaranczowe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3087439"/>
            <a:ext cx="2182813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Prostokąt 30"/>
          <p:cNvSpPr/>
          <p:nvPr/>
        </p:nvSpPr>
        <p:spPr>
          <a:xfrm>
            <a:off x="-11113" y="3274764"/>
            <a:ext cx="1379538" cy="4318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/>
              <a:t>PARTNERZY:</a:t>
            </a:r>
          </a:p>
        </p:txBody>
      </p:sp>
      <p:pic>
        <p:nvPicPr>
          <p:cNvPr id="32" name="Picture 75" descr="C:\Users\dpenar\Desktop\_kwl-2015-banner-1418739117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0" t="34976" r="29349" b="25375"/>
          <a:stretch>
            <a:fillRect/>
          </a:stretch>
        </p:blipFill>
        <p:spPr bwMode="auto">
          <a:xfrm>
            <a:off x="6553200" y="1916832"/>
            <a:ext cx="2325688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26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_____PROJEKTY_____\WSB_RÓŻNE\slajdy\__PREZENTACJA UCZELNI\ogol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</p:spPr>
      </p:pic>
      <p:sp>
        <p:nvSpPr>
          <p:cNvPr id="24" name="Prostokąt 23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rgbClr val="3A001D"/>
          </a:solidFill>
          <a:ln>
            <a:solidFill>
              <a:srgbClr val="3A00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 smtClean="0"/>
              <a:t>Komisja ds. Innowacyjności i Współpracy Nauki z Biznesem </a:t>
            </a:r>
          </a:p>
          <a:p>
            <a:r>
              <a:rPr lang="pl-PL" sz="2800" b="1" dirty="0" smtClean="0"/>
              <a:t>Regionalna Izba Gospodarcza w Katowicach </a:t>
            </a:r>
            <a:endParaRPr lang="pl-PL" sz="2800" b="1" dirty="0"/>
          </a:p>
        </p:txBody>
      </p:sp>
      <p:sp>
        <p:nvSpPr>
          <p:cNvPr id="8" name="Prostokąt 7"/>
          <p:cNvSpPr/>
          <p:nvPr/>
        </p:nvSpPr>
        <p:spPr>
          <a:xfrm>
            <a:off x="35496" y="6812280"/>
            <a:ext cx="9159876" cy="45719"/>
          </a:xfrm>
          <a:prstGeom prst="rect">
            <a:avLst/>
          </a:prstGeom>
          <a:solidFill>
            <a:srgbClr val="964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8220" y="5939084"/>
            <a:ext cx="1944216" cy="7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929334"/>
            <a:ext cx="1178723" cy="884042"/>
          </a:xfrm>
          <a:prstGeom prst="rect">
            <a:avLst/>
          </a:prstGeom>
        </p:spPr>
      </p:pic>
      <p:graphicFrame>
        <p:nvGraphicFramePr>
          <p:cNvPr id="11" name="Obiekt 10"/>
          <p:cNvGraphicFramePr>
            <a:graphicFrameLocks noChangeAspect="1"/>
          </p:cNvGraphicFramePr>
          <p:nvPr/>
        </p:nvGraphicFramePr>
        <p:xfrm>
          <a:off x="4880668" y="5982552"/>
          <a:ext cx="1295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Obraz - mapa bitowa" r:id="rId6" imgW="11285714" imgH="6230220" progId="Paint.Picture">
                  <p:embed/>
                </p:oleObj>
              </mc:Choice>
              <mc:Fallback>
                <p:oleObj name="Obraz - mapa bitowa" r:id="rId6" imgW="11285714" imgH="623022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0668" y="5982552"/>
                        <a:ext cx="12954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Obraz 1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756" y="5961173"/>
            <a:ext cx="1280160" cy="71882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rostokąt 12"/>
          <p:cNvSpPr/>
          <p:nvPr/>
        </p:nvSpPr>
        <p:spPr>
          <a:xfrm>
            <a:off x="14907" y="5708671"/>
            <a:ext cx="9159876" cy="50662"/>
          </a:xfrm>
          <a:prstGeom prst="rect">
            <a:avLst/>
          </a:prstGeom>
          <a:solidFill>
            <a:srgbClr val="964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7113" y="620688"/>
            <a:ext cx="1221256" cy="49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3" y="4005263"/>
            <a:ext cx="266858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8"/>
          <a:stretch>
            <a:fillRect/>
          </a:stretch>
        </p:blipFill>
        <p:spPr bwMode="auto">
          <a:xfrm>
            <a:off x="6289675" y="2008709"/>
            <a:ext cx="27463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2659063"/>
            <a:ext cx="8763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3143250"/>
            <a:ext cx="911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0" descr="Adecco Poland Sp. z o.o. 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781" y="1446092"/>
            <a:ext cx="68897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4" descr="PZU Życie S.A. 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1701800"/>
            <a:ext cx="5080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6" descr="http://www.wsb.edu.pl/container/logo_partnerzy/logo_microsoft.jpg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846263"/>
            <a:ext cx="8636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210717"/>
            <a:ext cx="11334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7" descr="http://www.wsb.edu.pl/container/podyplomowe-partnerzy/stowarzyszenie-rozwin-skrzy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235325"/>
            <a:ext cx="5556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 descr="DPM Sp. z o.o.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13" y="3302000"/>
            <a:ext cx="76041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8" descr="http://www.bdli.de/en/images/stories/members/tuev_nord_logo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63" y="1822450"/>
            <a:ext cx="80486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0" descr="http://t0.gstatic.com/images?q=tbn:ANd9GcTxOoStxd3x7jjqzR80ASnPoY7T6Y_DBdWoEeAcdUnVkIDcWHSFSA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3282950"/>
            <a:ext cx="105092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8" descr="http://www.wsb.edu.pl/container/podyplomowe-partnerzy/logo_gszn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8" y="3241675"/>
            <a:ext cx="7016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0" descr="http://www.wsb.edu.pl/container/podyplomowe-partnerzy/bck-spon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4013200"/>
            <a:ext cx="4349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025" y="4017963"/>
            <a:ext cx="225266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562225"/>
            <a:ext cx="15113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3281363"/>
            <a:ext cx="849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2605088"/>
            <a:ext cx="111918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1169988"/>
            <a:ext cx="13684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3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1892300"/>
            <a:ext cx="11811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4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496" y="5187971"/>
            <a:ext cx="7524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5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4013200"/>
            <a:ext cx="8826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6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1838325"/>
            <a:ext cx="10541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7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660" y="1525588"/>
            <a:ext cx="8128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8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4509120"/>
            <a:ext cx="873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1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463" y="2587625"/>
            <a:ext cx="946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3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3235325"/>
            <a:ext cx="11779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4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1181100"/>
            <a:ext cx="849312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6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3338513"/>
            <a:ext cx="117475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8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90625"/>
            <a:ext cx="12128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34" descr="http://www.google.pl/url?source=imglanding&amp;ct=img&amp;q=http://topnews.in/files/Volkswagen_4.jpg&amp;sa=X&amp;ei=LnduUIftKZGKhQfw1oDABg&amp;ved=0CBAQ8wc&amp;usg=AFQjCNECaqjvWtHqiaJshY6z01ZKqpYwCA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701800"/>
            <a:ext cx="4349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6" descr="http://www.google.pl/url?source=imglanding&amp;ct=img&amp;q=http://grochu.eu/wp-content/uploads/2011/03/pkobp2.jpg&amp;sa=X&amp;ei=bXduUMRhzYmFB7TKgNgH&amp;ved=0CAwQ8wc&amp;usg=AFQjCNG5RLeviFSKojfbThuDexFgAQTqgQ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557338"/>
            <a:ext cx="865187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 descr="Krajowe Stowarzyszenie Ochrony Informacji Niejawnych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027" y="5204193"/>
            <a:ext cx="5937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0" descr="http://www.google.pl/url?source=imglanding&amp;ct=img&amp;q=http://blog.e-alw.com/fot/nowosci/nowy-tauron.jpg&amp;sa=X&amp;ei=mnluUPyOAo2xhAf4uoHICQ&amp;ved=0CAsQ8wc&amp;usg=AFQjCNE2DVMqaNtPjowbfjXpNTZ-72tSGw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78520"/>
            <a:ext cx="1025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7" descr="C:\Users\dpenar\Desktop\coig.png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4005263"/>
            <a:ext cx="9779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48" descr="C:\Users\dpenar\Desktop\herb-rywala-iss_140.jpg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693" y="5098986"/>
            <a:ext cx="5302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1" r="50000"/>
          <a:stretch>
            <a:fillRect/>
          </a:stretch>
        </p:blipFill>
        <p:spPr bwMode="auto">
          <a:xfrm>
            <a:off x="8115300" y="1242145"/>
            <a:ext cx="954088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30" descr="http://www.google.pl/url?source=imglanding&amp;ct=img&amp;q=http://www.etf.com.pl/var/etf/storage/images/aktualnosci-polska/pte-chca-by-ofe-mogly-inwestowac-w-fundusze-etf/7804-1-pol-PL/PTE-chca-by-OFE-mogly-inwestowac-w-fundusze-ETF_imagelarge.jpg&amp;sa=X&amp;ei=EHZuUMb5B4iBhQfg9oEw&amp;ved=0CAsQ8wc&amp;usg=AFQjCNGN7lM3lVv8LxR4h1Y0vi9aZipYwQ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8" y="1270000"/>
            <a:ext cx="1017587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32" descr="http://www.google.pl/url?source=imglanding&amp;ct=img&amp;q=http://www.bcc.org.pl/fileadmin/templates/css/logo.gif&amp;sa=X&amp;ei=K3ZuUOLIC8jDhAeT34CQBg&amp;ved=0CAwQ8wc&amp;usg=AFQjCNHQpVZvUIPk1Bxp3VREpP8P9Fw_yg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5"/>
          <a:stretch>
            <a:fillRect/>
          </a:stretch>
        </p:blipFill>
        <p:spPr bwMode="auto">
          <a:xfrm>
            <a:off x="7135813" y="1297136"/>
            <a:ext cx="90487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4" descr="http://t3.gstatic.com/images?q=tbn:ANd9GcQP6weo_Jy94mvMoV7dXKV10bfZUpkQxpRBvogpfMiZfwAfztgpaw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2484438"/>
            <a:ext cx="7302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6"/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63" y="2605088"/>
            <a:ext cx="820737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45" descr="C:\Users\dpenar\Desktop\logo_bzwbk_santander_30712.png"/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3330575"/>
            <a:ext cx="10207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47" descr="C:\Users\dpenar\Desktop\PULPIT\INNOWATOR 2015\Innowator 2015 logo\32356.jpg"/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4593258"/>
            <a:ext cx="7254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48" descr="C:\Users\dpenar\Desktop\PULPIT\INNOWATOR 2015\Innowator 2015 logo\1175161_665790306782465_1541119837_n.jpg"/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4567858"/>
            <a:ext cx="3270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49" descr="C:\Users\dpenar\Desktop\PULPIT\INNOWATOR 2015\Innowator 2015 logo\20150128075539zeto_logo.png.jpg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4553570"/>
            <a:ext cx="5842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50" descr="C:\Users\dpenar\Desktop\PULPIT\INNOWATOR 2015\Innowator 2015 logo\arl-logo.png"/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4628183"/>
            <a:ext cx="6905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51" descr="C:\Users\dpenar\Desktop\PULPIT\INNOWATOR 2015\Innowator 2015 logo\bc38f82cc6411e37fe060e0ed9988718.jpg"/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680570"/>
            <a:ext cx="9779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52" descr="C:\Users\dpenar\Desktop\PULPIT\INNOWATOR 2015\Innowator 2015 logo\BusinessLink_logo_pion1-e1360000689390.png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6100763"/>
            <a:ext cx="4730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54" descr="C:\Users\dpenar\Desktop\PULPIT\INNOWATOR 2015\Innowator 2015 logo\logo_mopt.jpg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4561508"/>
            <a:ext cx="31908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55" descr="C:\Users\dpenar\Desktop\PULPIT\INNOWATOR 2015\Innowator 2015 logo\logo-pkz.jpg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5409233"/>
            <a:ext cx="125412" cy="5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56" descr="C:\Users\dpenar\Desktop\PULPIT\INNOWATOR 2015\Innowator 2015 logo\netology-logo-jpg.jpg"/>
          <p:cNvPicPr>
            <a:picLocks noChangeAspect="1"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3" y="4642470"/>
            <a:ext cx="70008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57" descr="C:\Users\dpenar\Desktop\PULPIT\INNOWATOR 2015\Innowator 2015 logo\s3_logo_frac_siec-handlowa.jpg.png"/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085184"/>
            <a:ext cx="5857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58" descr="C:\Users\dpenar\Desktop\PULPIT\INNOWATOR 2015\Innowator 2014 logo\jswkoks-koksownia-przyjazn.jpg"/>
          <p:cNvPicPr>
            <a:picLocks noChangeAspect="1" noChangeArrowheads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5099645"/>
            <a:ext cx="103028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59" descr="C:\Users\dpenar\Desktop\PULPIT\INNOWATOR 2015\Innowator 2014 logo\24454_logo.gif"/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332" y="5140964"/>
            <a:ext cx="70485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60" descr="C:\Users\dpenar\Desktop\PULPIT\INNOWATOR 2015\Innowator 2014 logo\24986_logo.gif"/>
          <p:cNvPicPr>
            <a:picLocks noChangeAspect="1"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331" y="4575175"/>
            <a:ext cx="50165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61" descr="C:\Users\dpenar\Desktop\PULPIT\INNOWATOR 2015\Innowator 2014 logo\121407329021.jpg"/>
          <p:cNvPicPr>
            <a:picLocks noChangeAspect="1" noChangeArrowheads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842" y="3530471"/>
            <a:ext cx="796083" cy="571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62" descr="C:\Users\dpenar\Desktop\PULPIT\INNOWATOR 2015\Innowator 2014 logo\DAMEL.jpg"/>
          <p:cNvPicPr>
            <a:picLocks noChangeAspect="1" noChangeArrowheads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5085184"/>
            <a:ext cx="687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63" descr="C:\Users\dpenar\Desktop\PULPIT\INNOWATOR 2015\Innowator 2014 logo\HOBAS_logo_color_300dpi_99.4.jpg"/>
          <p:cNvPicPr>
            <a:picLocks noChangeAspect="1" noChangeArrowheads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013176"/>
            <a:ext cx="4318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0" descr="C:\Users\dpenar\Desktop\PULPIT\INNOWATOR 2015\Innowator 2014 logo\logo.jpg"/>
          <p:cNvPicPr>
            <a:picLocks noChangeAspect="1" noChangeArrowheads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488" y="4059238"/>
            <a:ext cx="6604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71" descr="C:\Users\dpenar\Desktop\PULPIT\INNOWATOR 2015\Innowator 2014 logo\logo_stalprofil.png"/>
          <p:cNvPicPr>
            <a:picLocks noChangeAspect="1" noChangeArrowheads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460" y="5176515"/>
            <a:ext cx="5810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2" descr="C:\Users\dpenar\Desktop\PULPIT\INNOWATOR 2015\Innowator 2014 logo\pwik.jpg"/>
          <p:cNvPicPr>
            <a:picLocks noChangeAspect="1" noChangeArrowheads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674220"/>
            <a:ext cx="6223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73" descr="C:\Users\dpenar\Desktop\PULPIT\INNOWATOR 2015\Innowator 2014 logo\SIMPLESOFTWARE_logo_3.jpg"/>
          <p:cNvPicPr>
            <a:picLocks noChangeAspect="1" noChangeArrowheads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688" y="5276981"/>
            <a:ext cx="647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66" descr="C:\Users\dpenar\Desktop\110124-1422358383.jpg"/>
          <p:cNvPicPr>
            <a:picLocks noChangeAspect="1" noChangeArrowheads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5" y="2419350"/>
            <a:ext cx="9731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67" descr="C:\Users\dpenar\Desktop\mcdn logo.jpg"/>
          <p:cNvPicPr>
            <a:picLocks noChangeAspect="1" noChangeArrowheads="1"/>
          </p:cNvPicPr>
          <p:nvPr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562225"/>
            <a:ext cx="107156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97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_____PROJEKTY_____\WSB_RÓŻNE\slajdy\__PREZENTACJA UCZELNI\ogol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</p:spPr>
      </p:pic>
      <p:sp>
        <p:nvSpPr>
          <p:cNvPr id="24" name="Prostokąt 23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rgbClr val="3A001D"/>
          </a:solidFill>
          <a:ln>
            <a:solidFill>
              <a:srgbClr val="3A00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 smtClean="0"/>
              <a:t>Komisja ds. Innowacyjności i Współpracy Nauki z Biznesem </a:t>
            </a:r>
          </a:p>
          <a:p>
            <a:r>
              <a:rPr lang="pl-PL" sz="2800" b="1" dirty="0" smtClean="0"/>
              <a:t>Regionalna Izba Gospodarcza w Katowicach </a:t>
            </a:r>
            <a:endParaRPr lang="pl-PL" sz="2800" b="1" dirty="0"/>
          </a:p>
        </p:txBody>
      </p:sp>
      <p:sp>
        <p:nvSpPr>
          <p:cNvPr id="8" name="Prostokąt 7"/>
          <p:cNvSpPr/>
          <p:nvPr/>
        </p:nvSpPr>
        <p:spPr>
          <a:xfrm>
            <a:off x="35496" y="6812280"/>
            <a:ext cx="9159876" cy="45719"/>
          </a:xfrm>
          <a:prstGeom prst="rect">
            <a:avLst/>
          </a:prstGeom>
          <a:solidFill>
            <a:srgbClr val="964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8220" y="5939084"/>
            <a:ext cx="1944216" cy="7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929334"/>
            <a:ext cx="1178723" cy="884042"/>
          </a:xfrm>
          <a:prstGeom prst="rect">
            <a:avLst/>
          </a:prstGeom>
        </p:spPr>
      </p:pic>
      <p:graphicFrame>
        <p:nvGraphicFramePr>
          <p:cNvPr id="11" name="Obiekt 10"/>
          <p:cNvGraphicFramePr>
            <a:graphicFrameLocks noChangeAspect="1"/>
          </p:cNvGraphicFramePr>
          <p:nvPr/>
        </p:nvGraphicFramePr>
        <p:xfrm>
          <a:off x="4880668" y="5982552"/>
          <a:ext cx="1295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Obraz - mapa bitowa" r:id="rId6" imgW="11285714" imgH="6230220" progId="Paint.Picture">
                  <p:embed/>
                </p:oleObj>
              </mc:Choice>
              <mc:Fallback>
                <p:oleObj name="Obraz - mapa bitowa" r:id="rId6" imgW="11285714" imgH="623022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0668" y="5982552"/>
                        <a:ext cx="12954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Obraz 1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756" y="5961173"/>
            <a:ext cx="1280160" cy="71882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rostokąt 12"/>
          <p:cNvSpPr/>
          <p:nvPr/>
        </p:nvSpPr>
        <p:spPr>
          <a:xfrm>
            <a:off x="14907" y="5838226"/>
            <a:ext cx="9159876" cy="50662"/>
          </a:xfrm>
          <a:prstGeom prst="rect">
            <a:avLst/>
          </a:prstGeom>
          <a:solidFill>
            <a:srgbClr val="964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7113" y="620688"/>
            <a:ext cx="1221256" cy="49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Prostokąt 15"/>
          <p:cNvSpPr/>
          <p:nvPr/>
        </p:nvSpPr>
        <p:spPr>
          <a:xfrm>
            <a:off x="-11113" y="1196752"/>
            <a:ext cx="9155113" cy="608013"/>
          </a:xfrm>
          <a:prstGeom prst="rect">
            <a:avLst/>
          </a:prstGeom>
          <a:solidFill>
            <a:srgbClr val="7E4B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3600" b="1" dirty="0"/>
              <a:t>STYPENDIA 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-26988" y="1812702"/>
            <a:ext cx="8343901" cy="1161536"/>
          </a:xfrm>
          <a:prstGeom prst="rect">
            <a:avLst/>
          </a:prstGeom>
          <a:solidFill>
            <a:srgbClr val="E92B4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3600" dirty="0"/>
              <a:t>Uczelnia w roku akademickim 2014/2015 wypłaciła </a:t>
            </a:r>
            <a:r>
              <a:rPr lang="pl-PL" sz="3600" dirty="0"/>
              <a:t>stypendia w </a:t>
            </a:r>
            <a:r>
              <a:rPr lang="pl-PL" sz="3600" dirty="0"/>
              <a:t>ogólnej kwocie: 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-26988" y="3101238"/>
            <a:ext cx="5545138" cy="1295400"/>
          </a:xfrm>
          <a:prstGeom prst="rect">
            <a:avLst/>
          </a:prstGeom>
          <a:solidFill>
            <a:srgbClr val="B9132F"/>
          </a:solidFill>
          <a:ln>
            <a:solidFill>
              <a:srgbClr val="C214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mln zł </a:t>
            </a:r>
          </a:p>
        </p:txBody>
      </p:sp>
      <p:pic>
        <p:nvPicPr>
          <p:cNvPr id="19" name="Obraz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2" t="30109" b="59741"/>
          <a:stretch>
            <a:fillRect/>
          </a:stretch>
        </p:blipFill>
        <p:spPr bwMode="auto">
          <a:xfrm>
            <a:off x="4027052" y="4752214"/>
            <a:ext cx="2520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Obraz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7" t="19048" r="35" b="70912"/>
          <a:stretch>
            <a:fillRect/>
          </a:stretch>
        </p:blipFill>
        <p:spPr bwMode="auto">
          <a:xfrm>
            <a:off x="539552" y="4709845"/>
            <a:ext cx="301307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Obraz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7" t="51871" r="35" b="36450"/>
          <a:stretch>
            <a:fillRect/>
          </a:stretch>
        </p:blipFill>
        <p:spPr bwMode="auto">
          <a:xfrm>
            <a:off x="6546055" y="4582429"/>
            <a:ext cx="24574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11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_____PROJEKTY_____\WSB_RÓŻNE\slajdy\__PREZENTACJA UCZELNI\ogol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</p:spPr>
      </p:pic>
      <p:sp>
        <p:nvSpPr>
          <p:cNvPr id="24" name="Prostokąt 23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rgbClr val="3A001D"/>
          </a:solidFill>
          <a:ln>
            <a:solidFill>
              <a:srgbClr val="3A00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 smtClean="0"/>
              <a:t>Komisja ds. Innowacyjności i Współpracy Nauki z Biznesem </a:t>
            </a:r>
          </a:p>
          <a:p>
            <a:r>
              <a:rPr lang="pl-PL" sz="2800" b="1" dirty="0" smtClean="0"/>
              <a:t>Regionalna Izba Gospodarcza w Katowicach </a:t>
            </a:r>
            <a:endParaRPr lang="pl-PL" sz="2800" b="1" dirty="0"/>
          </a:p>
        </p:txBody>
      </p:sp>
      <p:sp>
        <p:nvSpPr>
          <p:cNvPr id="8" name="Prostokąt 7"/>
          <p:cNvSpPr/>
          <p:nvPr/>
        </p:nvSpPr>
        <p:spPr>
          <a:xfrm>
            <a:off x="35496" y="6839665"/>
            <a:ext cx="9159876" cy="45719"/>
          </a:xfrm>
          <a:prstGeom prst="rect">
            <a:avLst/>
          </a:prstGeom>
          <a:solidFill>
            <a:srgbClr val="964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8220" y="5966469"/>
            <a:ext cx="1944216" cy="7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956719"/>
            <a:ext cx="1178723" cy="884042"/>
          </a:xfrm>
          <a:prstGeom prst="rect">
            <a:avLst/>
          </a:prstGeom>
        </p:spPr>
      </p:pic>
      <p:graphicFrame>
        <p:nvGraphicFramePr>
          <p:cNvPr id="11" name="Obi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137388"/>
              </p:ext>
            </p:extLst>
          </p:nvPr>
        </p:nvGraphicFramePr>
        <p:xfrm>
          <a:off x="4880668" y="6009937"/>
          <a:ext cx="1295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Obraz - mapa bitowa" r:id="rId6" imgW="11285714" imgH="6230220" progId="Paint.Picture">
                  <p:embed/>
                </p:oleObj>
              </mc:Choice>
              <mc:Fallback>
                <p:oleObj name="Obraz - mapa bitowa" r:id="rId6" imgW="11285714" imgH="623022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0668" y="6009937"/>
                        <a:ext cx="12954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Obraz 1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756" y="5988558"/>
            <a:ext cx="1280160" cy="71882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rostokąt 12"/>
          <p:cNvSpPr/>
          <p:nvPr/>
        </p:nvSpPr>
        <p:spPr>
          <a:xfrm>
            <a:off x="14907" y="4500863"/>
            <a:ext cx="9159876" cy="50662"/>
          </a:xfrm>
          <a:prstGeom prst="rect">
            <a:avLst/>
          </a:prstGeom>
          <a:solidFill>
            <a:srgbClr val="964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7113" y="620688"/>
            <a:ext cx="1221256" cy="49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Prostokąt 15"/>
          <p:cNvSpPr/>
          <p:nvPr/>
        </p:nvSpPr>
        <p:spPr>
          <a:xfrm>
            <a:off x="-26988" y="1804765"/>
            <a:ext cx="4572001" cy="3587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17" name="Picture 5" descr="C:\Users\dpenar\Desktop\img-1636-143834276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7"/>
          <a:stretch>
            <a:fillRect/>
          </a:stretch>
        </p:blipFill>
        <p:spPr bwMode="auto">
          <a:xfrm>
            <a:off x="3444875" y="1322165"/>
            <a:ext cx="3265488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C:\Users\dpenar\Desktop\img-1645-143834276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3" r="-803"/>
          <a:stretch>
            <a:fillRect/>
          </a:stretch>
        </p:blipFill>
        <p:spPr bwMode="auto">
          <a:xfrm>
            <a:off x="-26988" y="2130202"/>
            <a:ext cx="3519488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Prostokąt 2"/>
          <p:cNvSpPr>
            <a:spLocks noChangeArrowheads="1"/>
          </p:cNvSpPr>
          <p:nvPr/>
        </p:nvSpPr>
        <p:spPr bwMode="auto">
          <a:xfrm>
            <a:off x="-26988" y="3701256"/>
            <a:ext cx="5319713" cy="2032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pl-PL" altLang="pl-PL" sz="1800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/>
            </a:r>
            <a:br>
              <a:rPr lang="pl-PL" altLang="pl-PL" sz="1800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pl-PL" altLang="pl-PL" sz="1800" b="1" dirty="0" smtClean="0">
                <a:solidFill>
                  <a:schemeClr val="bg1"/>
                </a:solidFill>
                <a:latin typeface="+mj-lt"/>
                <a:cs typeface="Arial" charset="0"/>
              </a:rPr>
              <a:t>Nakłady inwestycyjne na rozwój infrastruktury naukowo- dydaktycznej</a:t>
            </a:r>
            <a:r>
              <a:rPr lang="pl-PL" altLang="pl-PL" sz="1800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/>
            </a:r>
            <a:br>
              <a:rPr lang="pl-PL" altLang="pl-PL" sz="1800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pl-PL" altLang="pl-PL" sz="1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/>
            </a:r>
            <a:br>
              <a:rPr lang="pl-PL" altLang="pl-PL" sz="1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endParaRPr lang="pl-PL" altLang="pl-PL" sz="1800" b="1" dirty="0" smtClean="0">
              <a:solidFill>
                <a:schemeClr val="bg1"/>
              </a:solidFill>
              <a:latin typeface="Cambria" pitchFamily="18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pl-PL" altLang="pl-PL" sz="1800" b="1" dirty="0" smtClean="0">
                <a:solidFill>
                  <a:schemeClr val="bg1"/>
                </a:solidFill>
                <a:cs typeface="Arial" charset="0"/>
              </a:rPr>
              <a:t>w tym roku akademickim 2014/2015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endParaRPr lang="pl-PL" altLang="pl-PL" sz="1800" b="1" dirty="0" smtClean="0">
              <a:solidFill>
                <a:schemeClr val="bg1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4035826" y="4717593"/>
            <a:ext cx="3632518" cy="10156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pl-PL" sz="5400" b="1" dirty="0">
                <a:ln w="50800"/>
                <a:solidFill>
                  <a:srgbClr val="FF0000"/>
                </a:solidFill>
              </a:rPr>
              <a:t>  3 mln zł  </a:t>
            </a:r>
          </a:p>
        </p:txBody>
      </p:sp>
      <p:sp>
        <p:nvSpPr>
          <p:cNvPr id="21" name="Prostokąt 20"/>
          <p:cNvSpPr/>
          <p:nvPr/>
        </p:nvSpPr>
        <p:spPr>
          <a:xfrm>
            <a:off x="-11113" y="1196752"/>
            <a:ext cx="9155113" cy="608013"/>
          </a:xfrm>
          <a:prstGeom prst="rect">
            <a:avLst/>
          </a:prstGeom>
          <a:solidFill>
            <a:srgbClr val="7E4B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3600" b="1" dirty="0"/>
              <a:t>NAKŁADY FINANSOWE NA ROZWÓJ </a:t>
            </a:r>
          </a:p>
        </p:txBody>
      </p:sp>
      <p:pic>
        <p:nvPicPr>
          <p:cNvPr id="22" name="Picture 8" descr="C:\Users\dpenar\Desktop\img-1628-143834276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3" y="1790477"/>
            <a:ext cx="2433637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Prostokąt 22"/>
          <p:cNvSpPr/>
          <p:nvPr/>
        </p:nvSpPr>
        <p:spPr>
          <a:xfrm>
            <a:off x="5292080" y="3621206"/>
            <a:ext cx="3128462" cy="11039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pl-PL" sz="5400" b="1" dirty="0">
                <a:ln w="50800"/>
                <a:solidFill>
                  <a:srgbClr val="FF0000"/>
                </a:solidFill>
              </a:rPr>
              <a:t>10 mln zł  </a:t>
            </a:r>
          </a:p>
        </p:txBody>
      </p:sp>
      <p:sp>
        <p:nvSpPr>
          <p:cNvPr id="25" name="Prostokąt 24"/>
          <p:cNvSpPr/>
          <p:nvPr/>
        </p:nvSpPr>
        <p:spPr>
          <a:xfrm>
            <a:off x="35496" y="5831553"/>
            <a:ext cx="9159876" cy="45719"/>
          </a:xfrm>
          <a:prstGeom prst="rect">
            <a:avLst/>
          </a:prstGeom>
          <a:solidFill>
            <a:srgbClr val="964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440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</TotalTime>
  <Words>500</Words>
  <Application>Microsoft Office PowerPoint</Application>
  <PresentationFormat>Pokaz na ekranie (4:3)</PresentationFormat>
  <Paragraphs>110</Paragraphs>
  <Slides>16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7" baseType="lpstr">
      <vt:lpstr>BatangChe</vt:lpstr>
      <vt:lpstr>Arial</vt:lpstr>
      <vt:lpstr>Bookman Old Style</vt:lpstr>
      <vt:lpstr>Calibri</vt:lpstr>
      <vt:lpstr>Cambria</vt:lpstr>
      <vt:lpstr>Tahoma</vt:lpstr>
      <vt:lpstr>Times New Roman</vt:lpstr>
      <vt:lpstr>Wingdings</vt:lpstr>
      <vt:lpstr>Wingdings 3</vt:lpstr>
      <vt:lpstr>Motyw pakietu Office</vt:lpstr>
      <vt:lpstr>Obraz programu Paintbrush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bmadera</dc:creator>
  <cp:lastModifiedBy>Marcin Lis</cp:lastModifiedBy>
  <cp:revision>124</cp:revision>
  <cp:lastPrinted>2015-04-26T16:12:30Z</cp:lastPrinted>
  <dcterms:created xsi:type="dcterms:W3CDTF">2014-10-16T10:21:50Z</dcterms:created>
  <dcterms:modified xsi:type="dcterms:W3CDTF">2015-11-23T20:37:19Z</dcterms:modified>
</cp:coreProperties>
</file>