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327" r:id="rId2"/>
    <p:sldId id="257" r:id="rId3"/>
    <p:sldId id="269" r:id="rId4"/>
    <p:sldId id="344" r:id="rId5"/>
    <p:sldId id="345" r:id="rId6"/>
    <p:sldId id="347" r:id="rId7"/>
    <p:sldId id="334" r:id="rId8"/>
    <p:sldId id="335" r:id="rId9"/>
    <p:sldId id="346" r:id="rId10"/>
    <p:sldId id="304" r:id="rId11"/>
    <p:sldId id="336" r:id="rId12"/>
    <p:sldId id="348" r:id="rId13"/>
    <p:sldId id="337" r:id="rId14"/>
    <p:sldId id="339" r:id="rId15"/>
    <p:sldId id="272" r:id="rId16"/>
    <p:sldId id="266" r:id="rId17"/>
    <p:sldId id="264" r:id="rId18"/>
    <p:sldId id="349" r:id="rId19"/>
    <p:sldId id="342" r:id="rId20"/>
    <p:sldId id="343" r:id="rId21"/>
    <p:sldId id="330" r:id="rId22"/>
    <p:sldId id="313" r:id="rId23"/>
    <p:sldId id="310" r:id="rId24"/>
    <p:sldId id="341" r:id="rId25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993300"/>
    <a:srgbClr val="A50021"/>
    <a:srgbClr val="CC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6092" autoAdjust="0"/>
  </p:normalViewPr>
  <p:slideViewPr>
    <p:cSldViewPr>
      <p:cViewPr>
        <p:scale>
          <a:sx n="106" d="100"/>
          <a:sy n="106" d="100"/>
        </p:scale>
        <p:origin x="-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1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D2961-4EC6-4B8D-A739-E257B8E2303F}" type="datetimeFigureOut">
              <a:rPr lang="pl-PL" smtClean="0"/>
              <a:pPr/>
              <a:t>2015-11-25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2A17C-63DD-4835-A9DD-F3DE3249308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0579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4D9D2-65BD-4928-A666-C8A1BB0E79D8}" type="datetimeFigureOut">
              <a:rPr lang="pl-PL"/>
              <a:pPr>
                <a:defRPr/>
              </a:pPr>
              <a:t>2015-11-25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4430F-AEFF-4BF8-BD68-CECA1459DDC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24C89-1EFA-494D-81B0-5410E0349D75}" type="datetimeFigureOut">
              <a:rPr lang="pl-PL"/>
              <a:pPr>
                <a:defRPr/>
              </a:pPr>
              <a:t>2015-11-25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50219-8BA5-4C76-9C6E-46AC68710B3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F0F2-DA92-4126-82E9-E6C791897FC7}" type="datetimeFigureOut">
              <a:rPr lang="pl-PL"/>
              <a:pPr>
                <a:defRPr/>
              </a:pPr>
              <a:t>2015-11-25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88EC7-6230-4161-B4AB-FEBFB0C2A46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40D60-C239-4020-9DCE-AEB2E626C4DF}" type="datetimeFigureOut">
              <a:rPr lang="pl-PL"/>
              <a:pPr>
                <a:defRPr/>
              </a:pPr>
              <a:t>2015-11-25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79970-3564-4E7E-9955-2BEEE32F833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FA5F8-2348-416B-9643-6EE6CF12E351}" type="datetimeFigureOut">
              <a:rPr lang="pl-PL"/>
              <a:pPr>
                <a:defRPr/>
              </a:pPr>
              <a:t>2015-11-25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24827-8332-440C-AED5-59A463A5410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1F9B6-FBB8-433E-957A-93EFB77BB97A}" type="datetimeFigureOut">
              <a:rPr lang="pl-PL"/>
              <a:pPr>
                <a:defRPr/>
              </a:pPr>
              <a:t>2015-11-25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5CEEF-A2C8-4BCC-9B7C-045FA394AD2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B937B-A78E-4F8A-A67C-151F988D33D7}" type="datetimeFigureOut">
              <a:rPr lang="pl-PL"/>
              <a:pPr>
                <a:defRPr/>
              </a:pPr>
              <a:t>2015-11-25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1A8D6-B53F-4931-BEED-D776744D913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17192-3E0F-4689-A105-4289D7F4F667}" type="datetimeFigureOut">
              <a:rPr lang="pl-PL"/>
              <a:pPr>
                <a:defRPr/>
              </a:pPr>
              <a:t>2015-11-25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036F1-CE92-4415-B9EA-9486AE4755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EE17C-E8F3-4DEB-8ABF-5D94177881E0}" type="datetimeFigureOut">
              <a:rPr lang="pl-PL"/>
              <a:pPr>
                <a:defRPr/>
              </a:pPr>
              <a:t>2015-11-25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043C2-C2E9-4F46-88BF-8450597F391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604D3-8EA5-439C-A461-662710F617AF}" type="datetimeFigureOut">
              <a:rPr lang="pl-PL"/>
              <a:pPr>
                <a:defRPr/>
              </a:pPr>
              <a:t>2015-11-25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5E071-18CE-4937-974C-9A57D52E8DA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08235-5D40-4129-B773-DB28A842A119}" type="datetimeFigureOut">
              <a:rPr lang="pl-PL"/>
              <a:pPr>
                <a:defRPr/>
              </a:pPr>
              <a:t>2015-11-25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CC9BF-5277-4AF6-A0CF-D4E374FB9D7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205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9AE7AC-B816-4ED0-8D33-0F62392858E1}" type="datetimeFigureOut">
              <a:rPr lang="pl-PL"/>
              <a:pPr>
                <a:defRPr/>
              </a:pPr>
              <a:t>2015-11-25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8E10DA-E46D-4A25-9355-1C3964E143E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az 4" descr="head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313" y="765175"/>
            <a:ext cx="8461375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6"/>
          <p:cNvSpPr>
            <a:spLocks noGrp="1"/>
          </p:cNvSpPr>
          <p:nvPr>
            <p:ph type="title"/>
          </p:nvPr>
        </p:nvSpPr>
        <p:spPr>
          <a:xfrm>
            <a:off x="457200" y="3212976"/>
            <a:ext cx="8229600" cy="2304256"/>
          </a:xfrm>
        </p:spPr>
        <p:txBody>
          <a:bodyPr/>
          <a:lstStyle/>
          <a:p>
            <a:r>
              <a:rPr lang="pl-PL" sz="2800" b="1" dirty="0" smtClean="0">
                <a:solidFill>
                  <a:srgbClr val="CC3300"/>
                </a:solidFill>
                <a:latin typeface="Trebuchet MS" pitchFamily="34" charset="0"/>
              </a:rPr>
              <a:t/>
            </a:r>
            <a:br>
              <a:rPr lang="pl-PL" sz="2800" b="1" dirty="0" smtClean="0">
                <a:solidFill>
                  <a:srgbClr val="CC3300"/>
                </a:solidFill>
                <a:latin typeface="Trebuchet MS" pitchFamily="34" charset="0"/>
              </a:rPr>
            </a:br>
            <a:r>
              <a:rPr lang="pl-PL" sz="2800" b="1" dirty="0" smtClean="0">
                <a:solidFill>
                  <a:srgbClr val="CC3300"/>
                </a:solidFill>
                <a:latin typeface="Trebuchet MS" pitchFamily="34" charset="0"/>
              </a:rPr>
              <a:t/>
            </a:r>
            <a:br>
              <a:rPr lang="pl-PL" sz="2800" b="1" dirty="0" smtClean="0">
                <a:solidFill>
                  <a:srgbClr val="CC3300"/>
                </a:solidFill>
                <a:latin typeface="Trebuchet MS" pitchFamily="34" charset="0"/>
              </a:rPr>
            </a:br>
            <a:r>
              <a:rPr lang="pl-PL" sz="2400" b="1" dirty="0" smtClean="0">
                <a:solidFill>
                  <a:srgbClr val="CC3300"/>
                </a:solidFill>
                <a:latin typeface="Trebuchet MS" pitchFamily="34" charset="0"/>
              </a:rPr>
              <a:t>Regionalna Izba Gospodarcza w Katowicach</a:t>
            </a:r>
            <a:br>
              <a:rPr lang="pl-PL" sz="2400" b="1" dirty="0" smtClean="0">
                <a:solidFill>
                  <a:srgbClr val="CC3300"/>
                </a:solidFill>
                <a:latin typeface="Trebuchet MS" pitchFamily="34" charset="0"/>
              </a:rPr>
            </a:br>
            <a:r>
              <a:rPr lang="pl-PL" sz="2400" b="1" dirty="0" smtClean="0">
                <a:solidFill>
                  <a:srgbClr val="CC3300"/>
                </a:solidFill>
                <a:latin typeface="Trebuchet MS" pitchFamily="34" charset="0"/>
              </a:rPr>
              <a:t>- Twój Partner w biznesie </a:t>
            </a:r>
            <a:r>
              <a:rPr lang="pl-PL" sz="2800" b="1" dirty="0" smtClean="0">
                <a:solidFill>
                  <a:srgbClr val="CC3300"/>
                </a:solidFill>
                <a:latin typeface="Trebuchet MS" pitchFamily="34" charset="0"/>
              </a:rPr>
              <a:t/>
            </a:r>
            <a:br>
              <a:rPr lang="pl-PL" sz="2800" b="1" dirty="0" smtClean="0">
                <a:solidFill>
                  <a:srgbClr val="CC3300"/>
                </a:solidFill>
                <a:latin typeface="Trebuchet MS" pitchFamily="34" charset="0"/>
              </a:rPr>
            </a:br>
            <a:r>
              <a:rPr lang="pl-PL" sz="2800" b="1" dirty="0" smtClean="0">
                <a:solidFill>
                  <a:srgbClr val="CC3300"/>
                </a:solidFill>
                <a:latin typeface="Trebuchet MS" pitchFamily="34" charset="0"/>
              </a:rPr>
              <a:t/>
            </a:r>
            <a:br>
              <a:rPr lang="pl-PL" sz="2800" b="1" dirty="0" smtClean="0">
                <a:solidFill>
                  <a:srgbClr val="CC3300"/>
                </a:solidFill>
                <a:latin typeface="Trebuchet MS" pitchFamily="34" charset="0"/>
              </a:rPr>
            </a:br>
            <a:r>
              <a:rPr lang="pl-PL" altLang="pl-PL" sz="1400" b="1" dirty="0">
                <a:solidFill>
                  <a:srgbClr val="17375E"/>
                </a:solidFill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l-PL" altLang="pl-PL" sz="1400" b="1" dirty="0">
                <a:solidFill>
                  <a:srgbClr val="17375E"/>
                </a:solidFill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</a:br>
            <a:endParaRPr lang="pl-PL" sz="1400" b="1" dirty="0" smtClean="0">
              <a:solidFill>
                <a:srgbClr val="CC3300"/>
              </a:solidFill>
              <a:latin typeface="Trebuchet MS" pitchFamily="34" charset="0"/>
            </a:endParaRPr>
          </a:p>
        </p:txBody>
      </p:sp>
      <p:sp>
        <p:nvSpPr>
          <p:cNvPr id="3076" name="Rectangle 7"/>
          <p:cNvSpPr>
            <a:spLocks/>
          </p:cNvSpPr>
          <p:nvPr/>
        </p:nvSpPr>
        <p:spPr bwMode="auto">
          <a:xfrm>
            <a:off x="457200" y="53736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pl-PL" sz="1200" dirty="0" smtClean="0">
              <a:solidFill>
                <a:srgbClr val="17375E"/>
              </a:solidFill>
              <a:latin typeface="Trebuchet MS" pitchFamily="34" charset="0"/>
            </a:endParaRPr>
          </a:p>
          <a:p>
            <a:pPr algn="ctr" eaLnBrk="0" hangingPunct="0"/>
            <a:endParaRPr lang="pl-PL" sz="1200" dirty="0">
              <a:solidFill>
                <a:srgbClr val="17375E"/>
              </a:solidFill>
              <a:latin typeface="Trebuchet MS" pitchFamily="34" charset="0"/>
            </a:endParaRPr>
          </a:p>
          <a:p>
            <a:pPr algn="ctr" eaLnBrk="0" hangingPunct="0"/>
            <a:endParaRPr lang="pl-PL" sz="1200" dirty="0" smtClean="0">
              <a:solidFill>
                <a:srgbClr val="17375E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611560" y="2924944"/>
            <a:ext cx="7848871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l-PL" sz="3200" b="1" dirty="0" smtClean="0">
                <a:solidFill>
                  <a:srgbClr val="CC3300"/>
                </a:solidFill>
                <a:latin typeface="Trebuchet MS" pitchFamily="34" charset="0"/>
              </a:rPr>
              <a:t>Europejski </a:t>
            </a:r>
            <a:r>
              <a:rPr lang="pl-PL" sz="3200" b="1" dirty="0">
                <a:solidFill>
                  <a:srgbClr val="CC3300"/>
                </a:solidFill>
                <a:latin typeface="Trebuchet MS" pitchFamily="34" charset="0"/>
              </a:rPr>
              <a:t>Kongres </a:t>
            </a:r>
            <a:r>
              <a:rPr lang="pl-PL" sz="3200" b="1" dirty="0" smtClean="0">
                <a:solidFill>
                  <a:srgbClr val="CC3300"/>
                </a:solidFill>
                <a:latin typeface="Trebuchet MS" pitchFamily="34" charset="0"/>
              </a:rPr>
              <a:t>Małych i Średnich Przedsiębiorstw</a:t>
            </a:r>
            <a:endParaRPr lang="pl-PL" sz="3200" b="1" dirty="0">
              <a:solidFill>
                <a:srgbClr val="CC3300"/>
              </a:solidFill>
              <a:latin typeface="Trebuchet MS" pitchFamily="34" charset="0"/>
            </a:endParaRP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260350" y="3716338"/>
            <a:ext cx="8623300" cy="159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Aft>
                <a:spcPct val="40000"/>
              </a:spcAft>
            </a:pPr>
            <a:endParaRPr lang="pl-PL" sz="2000" dirty="0" smtClean="0">
              <a:solidFill>
                <a:srgbClr val="17375E"/>
              </a:solidFill>
              <a:latin typeface="Trebuchet MS" pitchFamily="34" charset="0"/>
            </a:endParaRPr>
          </a:p>
          <a:p>
            <a:pPr algn="ctr">
              <a:lnSpc>
                <a:spcPct val="120000"/>
              </a:lnSpc>
              <a:spcAft>
                <a:spcPct val="40000"/>
              </a:spcAft>
            </a:pPr>
            <a:endParaRPr lang="pl-PL" sz="2000" dirty="0" smtClean="0">
              <a:solidFill>
                <a:srgbClr val="17375E"/>
              </a:solidFill>
              <a:latin typeface="Trebuchet MS" pitchFamily="34" charset="0"/>
            </a:endParaRPr>
          </a:p>
          <a:p>
            <a:pPr algn="ctr">
              <a:lnSpc>
                <a:spcPct val="120000"/>
              </a:lnSpc>
              <a:spcAft>
                <a:spcPct val="40000"/>
              </a:spcAft>
            </a:pPr>
            <a:r>
              <a:rPr lang="pl-PL" sz="2800" dirty="0" smtClean="0">
                <a:solidFill>
                  <a:srgbClr val="17375E"/>
                </a:solidFill>
                <a:latin typeface="Trebuchet MS" pitchFamily="34" charset="0"/>
              </a:rPr>
              <a:t>Największe w Europie spotkanie firm sektora MŚP!</a:t>
            </a:r>
            <a:endParaRPr lang="pl-PL" sz="2800" b="1" dirty="0">
              <a:solidFill>
                <a:srgbClr val="17375E"/>
              </a:solidFill>
              <a:latin typeface="Trebuchet MS" pitchFamily="34" charset="0"/>
            </a:endParaRPr>
          </a:p>
        </p:txBody>
      </p:sp>
      <p:pic>
        <p:nvPicPr>
          <p:cNvPr id="24580" name="Picture 12" descr="C:\Users\donocik_d\Desktop\Logo RIG w Katowicach - wysoka jako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92696"/>
            <a:ext cx="2735262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mapka_logo bez napis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476672"/>
            <a:ext cx="2755759" cy="2323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az 4" descr="head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0"/>
            <a:ext cx="8461375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971550" y="2565400"/>
            <a:ext cx="720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l-PL" sz="2400" b="1">
                <a:solidFill>
                  <a:srgbClr val="CC3300"/>
                </a:solidFill>
                <a:latin typeface="Trebuchet MS" pitchFamily="34" charset="0"/>
              </a:rPr>
              <a:t>Europejski Kongres MŚP umożliwia:</a:t>
            </a:r>
            <a:endParaRPr lang="pl-PL" sz="20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395288" y="3213100"/>
            <a:ext cx="83534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276225" defTabSz="538163" eaLnBrk="0" hangingPunct="0">
              <a:tabLst>
                <a:tab pos="1746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538163" eaLnBrk="0" hangingPunct="0">
              <a:tabLst>
                <a:tab pos="1746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538163" eaLnBrk="0" hangingPunct="0">
              <a:tabLst>
                <a:tab pos="1746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538163" eaLnBrk="0" hangingPunct="0">
              <a:tabLst>
                <a:tab pos="1746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538163" eaLnBrk="0" hangingPunct="0">
              <a:tabLst>
                <a:tab pos="1746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538163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538163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538163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538163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pl-PL" altLang="pl-PL" sz="2000">
                <a:solidFill>
                  <a:srgbClr val="17375E"/>
                </a:solidFill>
                <a:latin typeface="Trebuchet MS" pitchFamily="34" charset="0"/>
              </a:rPr>
              <a:t> Wymianę doświadczeń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pl-PL" altLang="pl-PL" sz="2000">
                <a:solidFill>
                  <a:srgbClr val="17375E"/>
                </a:solidFill>
                <a:latin typeface="Trebuchet MS" pitchFamily="34" charset="0"/>
              </a:rPr>
              <a:t> Zapożyczenie dobrych wzorców i skutecznych praktyk   	stosowanych w innych krajach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pl-PL" altLang="pl-PL" sz="2000">
                <a:solidFill>
                  <a:srgbClr val="17375E"/>
                </a:solidFill>
                <a:latin typeface="Trebuchet MS" pitchFamily="34" charset="0"/>
              </a:rPr>
              <a:t> Konfrontację odmiennych poglądów i planów gospodarczych</a:t>
            </a:r>
          </a:p>
          <a:p>
            <a:pPr eaLnBrk="1" hangingPunct="1">
              <a:lnSpc>
                <a:spcPct val="120000"/>
              </a:lnSpc>
            </a:pPr>
            <a:r>
              <a:rPr lang="pl-PL" altLang="pl-PL" sz="2000">
                <a:solidFill>
                  <a:srgbClr val="17375E"/>
                </a:solidFill>
                <a:latin typeface="Trebuchet MS" pitchFamily="34" charset="0"/>
              </a:rPr>
              <a:t>	na przyszłość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pl-PL" altLang="pl-PL" sz="2000">
                <a:solidFill>
                  <a:srgbClr val="17375E"/>
                </a:solidFill>
                <a:latin typeface="Trebuchet MS" pitchFamily="34" charset="0"/>
              </a:rPr>
              <a:t> Spojrzenie na gospodarkę z szerszej perspektywy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pl-PL" altLang="pl-PL" sz="2000">
                <a:solidFill>
                  <a:srgbClr val="17375E"/>
                </a:solidFill>
                <a:latin typeface="Trebuchet MS" pitchFamily="34" charset="0"/>
              </a:rPr>
              <a:t> Globalne spojrzenie na problemy gospodarcze</a:t>
            </a:r>
            <a:endParaRPr lang="pl-PL" altLang="pl-PL" sz="2000" b="1">
              <a:solidFill>
                <a:srgbClr val="17375E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40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az 4" descr="head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0"/>
            <a:ext cx="8461375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968127" y="2360613"/>
            <a:ext cx="720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l-PL" sz="2400" b="1" dirty="0" smtClean="0">
                <a:solidFill>
                  <a:srgbClr val="CC3300"/>
                </a:solidFill>
                <a:latin typeface="Trebuchet MS" pitchFamily="34" charset="0"/>
              </a:rPr>
              <a:t>Stałe wydarzenia towarzyszące Kongresowi</a:t>
            </a:r>
            <a:endParaRPr lang="pl-PL" sz="20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79512" y="2908642"/>
            <a:ext cx="88569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rgbClr val="17375E"/>
                </a:solidFill>
                <a:latin typeface="Trebuchet MS" panose="020B0603020202020204" pitchFamily="34" charset="0"/>
              </a:rPr>
              <a:t>TARGI BIZNES EXPO </a:t>
            </a:r>
            <a:endParaRPr lang="pl-PL" sz="1600" b="1" dirty="0" smtClean="0">
              <a:solidFill>
                <a:srgbClr val="17375E"/>
              </a:solidFill>
              <a:latin typeface="Trebuchet MS" panose="020B0603020202020204" pitchFamily="34" charset="0"/>
            </a:endParaRPr>
          </a:p>
          <a:p>
            <a:endParaRPr lang="pl-PL" sz="1600" dirty="0">
              <a:solidFill>
                <a:srgbClr val="17375E"/>
              </a:solidFill>
              <a:latin typeface="Trebuchet MS" panose="020B0603020202020204" pitchFamily="34" charset="0"/>
            </a:endParaRPr>
          </a:p>
          <a:p>
            <a:r>
              <a:rPr lang="pl-PL" sz="1600" dirty="0">
                <a:solidFill>
                  <a:srgbClr val="17375E"/>
                </a:solidFill>
                <a:latin typeface="Trebuchet MS" panose="020B0603020202020204" pitchFamily="34" charset="0"/>
              </a:rPr>
              <a:t>Ideą Targów jest stworzenie platformy skutecznego biznesu służącego wymianie ofert, wiedzy, doświadczeń i kontaktów. Każdego roku w jednym miejscu gromadzą się przedstawiciele dynamicznie rozwijających się firm z sektora MŚP, reprezentanci dużych przedsiębiorstw posiadających ofertę usług i produktów dla małych </a:t>
            </a:r>
            <a:r>
              <a:rPr lang="pl-PL" sz="1600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i </a:t>
            </a:r>
            <a:r>
              <a:rPr lang="pl-PL" sz="1600" dirty="0">
                <a:solidFill>
                  <a:srgbClr val="17375E"/>
                </a:solidFill>
                <a:latin typeface="Trebuchet MS" panose="020B0603020202020204" pitchFamily="34" charset="0"/>
              </a:rPr>
              <a:t>średnich firm, przedstawiciele uczelni wyższych i instytucji otoczenia biznesu</a:t>
            </a:r>
            <a:r>
              <a:rPr lang="pl-PL" sz="1600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.</a:t>
            </a:r>
          </a:p>
          <a:p>
            <a:endParaRPr lang="pl-PL" sz="1600" dirty="0">
              <a:solidFill>
                <a:srgbClr val="17375E"/>
              </a:solidFill>
              <a:latin typeface="Trebuchet MS" panose="020B0603020202020204" pitchFamily="34" charset="0"/>
            </a:endParaRPr>
          </a:p>
          <a:p>
            <a:r>
              <a:rPr lang="pl-PL" sz="1600" b="1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PROGRAM „SAMORZĄD</a:t>
            </a:r>
            <a:r>
              <a:rPr lang="pl-PL" sz="1600" b="1" dirty="0">
                <a:solidFill>
                  <a:srgbClr val="17375E"/>
                </a:solidFill>
                <a:latin typeface="Trebuchet MS" panose="020B0603020202020204" pitchFamily="34" charset="0"/>
              </a:rPr>
              <a:t>, KTÓRY WSPIERA </a:t>
            </a:r>
            <a:r>
              <a:rPr lang="pl-PL" sz="1600" b="1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MŚP”</a:t>
            </a:r>
          </a:p>
          <a:p>
            <a:endParaRPr lang="pl-PL" sz="1600" dirty="0">
              <a:solidFill>
                <a:srgbClr val="17375E"/>
              </a:solidFill>
              <a:latin typeface="Trebuchet MS" panose="020B0603020202020204" pitchFamily="34" charset="0"/>
            </a:endParaRPr>
          </a:p>
          <a:p>
            <a:r>
              <a:rPr lang="pl-PL" sz="1600" dirty="0">
                <a:solidFill>
                  <a:srgbClr val="17375E"/>
                </a:solidFill>
                <a:latin typeface="Trebuchet MS" panose="020B0603020202020204" pitchFamily="34" charset="0"/>
              </a:rPr>
              <a:t>Program skierowany do jednostek samorządu terytorialnego szczebla wojewódzkiego, powiatowego i lokalnego. Celem programu jest wyłonienie </a:t>
            </a:r>
            <a:r>
              <a:rPr lang="pl-PL" sz="1600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i </a:t>
            </a:r>
            <a:r>
              <a:rPr lang="pl-PL" sz="1600" dirty="0">
                <a:solidFill>
                  <a:srgbClr val="17375E"/>
                </a:solidFill>
                <a:latin typeface="Trebuchet MS" panose="020B0603020202020204" pitchFamily="34" charset="0"/>
              </a:rPr>
              <a:t>promocja samorządów, które stwarzają przedsiębiorstwom sektora MŚP dogodne warunki do prowadzenia działalności gospodarczej oraz w szczególny sposób wspierają rozwój tego sektora.</a:t>
            </a:r>
          </a:p>
        </p:txBody>
      </p:sp>
    </p:spTree>
    <p:extLst>
      <p:ext uri="{BB962C8B-B14F-4D97-AF65-F5344CB8AC3E}">
        <p14:creationId xmlns:p14="http://schemas.microsoft.com/office/powerpoint/2010/main" val="383165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60350" y="2852937"/>
            <a:ext cx="8623300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l-PL" altLang="pl-PL" sz="2400" b="1" dirty="0" smtClean="0">
                <a:solidFill>
                  <a:schemeClr val="tx2"/>
                </a:solidFill>
                <a:latin typeface="Trebuchet MS" pitchFamily="34" charset="0"/>
              </a:rPr>
              <a:t>V Europejski Kongres MŚP w liczbach:</a:t>
            </a:r>
          </a:p>
          <a:p>
            <a:pPr algn="ctr" eaLnBrk="1" hangingPunct="1"/>
            <a:endParaRPr lang="pl-PL" altLang="pl-PL" dirty="0" smtClean="0">
              <a:solidFill>
                <a:schemeClr val="tx2"/>
              </a:solidFill>
              <a:latin typeface="Trebuchet MS" pitchFamily="34" charset="0"/>
            </a:endParaRPr>
          </a:p>
          <a:p>
            <a:pPr algn="ctr"/>
            <a:r>
              <a:rPr lang="pl-PL" sz="2400" b="1" dirty="0" smtClean="0">
                <a:latin typeface="Trebuchet MS" pitchFamily="34" charset="0"/>
              </a:rPr>
              <a:t>3</a:t>
            </a:r>
            <a:r>
              <a:rPr lang="pl-PL" b="1" dirty="0" smtClean="0">
                <a:latin typeface="Trebuchet MS" pitchFamily="34" charset="0"/>
              </a:rPr>
              <a:t> DNI DEBAT I SPOTKAŃ</a:t>
            </a:r>
            <a:endParaRPr lang="pl-PL" dirty="0" smtClean="0">
              <a:latin typeface="Trebuchet MS" pitchFamily="34" charset="0"/>
            </a:endParaRPr>
          </a:p>
          <a:p>
            <a:pPr algn="ctr"/>
            <a:r>
              <a:rPr lang="pl-PL" sz="2400" b="1" dirty="0" smtClean="0">
                <a:latin typeface="Trebuchet MS" pitchFamily="34" charset="0"/>
              </a:rPr>
              <a:t>63</a:t>
            </a:r>
            <a:r>
              <a:rPr lang="pl-PL" b="1" dirty="0" smtClean="0">
                <a:latin typeface="Trebuchet MS" pitchFamily="34" charset="0"/>
              </a:rPr>
              <a:t> PANELE DYSKUSYJNE</a:t>
            </a:r>
            <a:endParaRPr lang="pl-PL" dirty="0" smtClean="0">
              <a:latin typeface="Trebuchet MS" pitchFamily="34" charset="0"/>
            </a:endParaRPr>
          </a:p>
          <a:p>
            <a:pPr algn="ctr"/>
            <a:r>
              <a:rPr lang="pl-PL" sz="2400" b="1" dirty="0" smtClean="0">
                <a:latin typeface="Trebuchet MS" pitchFamily="34" charset="0"/>
              </a:rPr>
              <a:t>12</a:t>
            </a:r>
            <a:r>
              <a:rPr lang="pl-PL" b="1" dirty="0" smtClean="0">
                <a:latin typeface="Trebuchet MS" pitchFamily="34" charset="0"/>
              </a:rPr>
              <a:t> WYDARZEŃ TOWARZYSZĄCYCH</a:t>
            </a:r>
            <a:endParaRPr lang="pl-PL" dirty="0" smtClean="0">
              <a:latin typeface="Trebuchet MS" pitchFamily="34" charset="0"/>
            </a:endParaRPr>
          </a:p>
          <a:p>
            <a:pPr algn="ctr"/>
            <a:r>
              <a:rPr lang="pl-PL" sz="2400" b="1" dirty="0" smtClean="0">
                <a:latin typeface="Trebuchet MS" pitchFamily="34" charset="0"/>
              </a:rPr>
              <a:t>400</a:t>
            </a:r>
            <a:r>
              <a:rPr lang="pl-PL" b="1" dirty="0" smtClean="0">
                <a:latin typeface="Trebuchet MS" pitchFamily="34" charset="0"/>
              </a:rPr>
              <a:t> GOŚCI ZAGRANICZNYCH Z 42 KRAJÓW</a:t>
            </a:r>
            <a:endParaRPr lang="pl-PL" dirty="0" smtClean="0">
              <a:latin typeface="Trebuchet MS" pitchFamily="34" charset="0"/>
            </a:endParaRPr>
          </a:p>
          <a:p>
            <a:pPr algn="ctr"/>
            <a:r>
              <a:rPr lang="pl-PL" sz="2400" b="1" dirty="0" smtClean="0">
                <a:latin typeface="Trebuchet MS" pitchFamily="34" charset="0"/>
              </a:rPr>
              <a:t>100</a:t>
            </a:r>
            <a:r>
              <a:rPr lang="pl-PL" b="1" dirty="0" smtClean="0">
                <a:latin typeface="Trebuchet MS" pitchFamily="34" charset="0"/>
              </a:rPr>
              <a:t> WYSTAWCÓW TARGÓW BIZNES EXPO</a:t>
            </a:r>
            <a:endParaRPr lang="pl-PL" dirty="0" smtClean="0">
              <a:latin typeface="Trebuchet MS" pitchFamily="34" charset="0"/>
            </a:endParaRPr>
          </a:p>
          <a:p>
            <a:pPr algn="ctr"/>
            <a:r>
              <a:rPr lang="pl-PL" sz="2400" b="1" dirty="0" smtClean="0">
                <a:latin typeface="Trebuchet MS" pitchFamily="34" charset="0"/>
              </a:rPr>
              <a:t>2000</a:t>
            </a:r>
            <a:r>
              <a:rPr lang="pl-PL" b="1" dirty="0" smtClean="0">
                <a:latin typeface="Trebuchet MS" pitchFamily="34" charset="0"/>
              </a:rPr>
              <a:t> PUBLIKACJI W MEDIACH BRANŻOWYCH, REGIONALNYCH I OGÓLNOPOLSKICH</a:t>
            </a:r>
            <a:endParaRPr lang="pl-PL" altLang="pl-PL" dirty="0" smtClean="0">
              <a:solidFill>
                <a:schemeClr val="tx2"/>
              </a:solidFill>
              <a:latin typeface="Trebuchet MS" pitchFamily="34" charset="0"/>
            </a:endParaRPr>
          </a:p>
          <a:p>
            <a:pPr algn="ctr" eaLnBrk="1" hangingPunct="1"/>
            <a:endParaRPr lang="pl-PL" altLang="pl-PL" dirty="0">
              <a:solidFill>
                <a:schemeClr val="tx2"/>
              </a:solidFill>
              <a:latin typeface="Trebuchet MS" pitchFamily="34" charset="0"/>
            </a:endParaRPr>
          </a:p>
        </p:txBody>
      </p:sp>
      <p:pic>
        <p:nvPicPr>
          <p:cNvPr id="6" name="Obraz 5" descr="Bann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88640"/>
            <a:ext cx="4672399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7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468313" y="2276475"/>
            <a:ext cx="77041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pl-PL" altLang="pl-PL" sz="1200" b="1">
              <a:latin typeface="Verdana" pitchFamily="34" charset="0"/>
            </a:endParaRPr>
          </a:p>
        </p:txBody>
      </p:sp>
      <p:pic>
        <p:nvPicPr>
          <p:cNvPr id="10" name="Obraz 9" descr="20131012_MG_42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4180114" cy="2787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 descr="20151013_MG_59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8038" y="3284984"/>
            <a:ext cx="4288092" cy="2859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az 11" descr="_MG_08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3" y="3260096"/>
            <a:ext cx="4248472" cy="2833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az 12" descr="20151012_MG_54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32656"/>
            <a:ext cx="4180114" cy="2787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088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ymbol zastępczy zawartości 3" descr="Obrazek 4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2260600"/>
            <a:ext cx="2308225" cy="2336800"/>
          </a:xfrm>
        </p:spPr>
      </p:pic>
      <p:pic>
        <p:nvPicPr>
          <p:cNvPr id="10243" name="Obraz 4" descr="head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313" y="0"/>
            <a:ext cx="8461375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Prostokąt 29"/>
          <p:cNvSpPr>
            <a:spLocks noChangeArrowheads="1"/>
          </p:cNvSpPr>
          <p:nvPr/>
        </p:nvSpPr>
        <p:spPr bwMode="auto">
          <a:xfrm>
            <a:off x="4572000" y="2420938"/>
            <a:ext cx="4176713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l-PL" sz="1600" dirty="0" smtClean="0">
                <a:solidFill>
                  <a:srgbClr val="17375E"/>
                </a:solidFill>
                <a:latin typeface="Trebuchet MS" pitchFamily="34" charset="0"/>
              </a:rPr>
              <a:t>23 </a:t>
            </a:r>
            <a:r>
              <a:rPr lang="pl-PL" sz="1600" dirty="0">
                <a:solidFill>
                  <a:srgbClr val="17375E"/>
                </a:solidFill>
                <a:latin typeface="Trebuchet MS" pitchFamily="34" charset="0"/>
              </a:rPr>
              <a:t>edycje Laurów zaowocowały gronem wspaniałych Laureatów – osobistości ze świata polityki, gospodarki, nauki i kultury, których osiągnięcia trwale zapisały się w</a:t>
            </a:r>
            <a:r>
              <a:rPr lang="en-US" sz="1600" dirty="0">
                <a:solidFill>
                  <a:srgbClr val="17375E"/>
                </a:solidFill>
                <a:latin typeface="Trebuchet MS" pitchFamily="34" charset="0"/>
              </a:rPr>
              <a:t> </a:t>
            </a:r>
            <a:r>
              <a:rPr lang="pl-PL" sz="1600" dirty="0">
                <a:solidFill>
                  <a:srgbClr val="17375E"/>
                </a:solidFill>
                <a:latin typeface="Trebuchet MS" pitchFamily="34" charset="0"/>
              </a:rPr>
              <a:t>historii.</a:t>
            </a:r>
          </a:p>
        </p:txBody>
      </p:sp>
      <p:sp>
        <p:nvSpPr>
          <p:cNvPr id="10245" name="Rectangle 17"/>
          <p:cNvSpPr>
            <a:spLocks noChangeArrowheads="1"/>
          </p:cNvSpPr>
          <p:nvPr/>
        </p:nvSpPr>
        <p:spPr bwMode="auto">
          <a:xfrm>
            <a:off x="179388" y="4437063"/>
            <a:ext cx="4392612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l-PL" sz="1600">
                <a:solidFill>
                  <a:srgbClr val="17375E"/>
                </a:solidFill>
                <a:latin typeface="Trebuchet MS" pitchFamily="34" charset="0"/>
              </a:rPr>
              <a:t>Laury są inicjatywą partnerską Regionalnej Izby Gospodarczej w Katowicach, Regionalnej Izby Handlu i Przemysłu w Bielsku-Białej, Regionalnej Izby Przemysłowo-Handlowej w</a:t>
            </a:r>
            <a:r>
              <a:rPr lang="en-US" sz="1600">
                <a:solidFill>
                  <a:srgbClr val="17375E"/>
                </a:solidFill>
                <a:latin typeface="Trebuchet MS" pitchFamily="34" charset="0"/>
              </a:rPr>
              <a:t> </a:t>
            </a:r>
            <a:r>
              <a:rPr lang="pl-PL" sz="1600">
                <a:solidFill>
                  <a:srgbClr val="17375E"/>
                </a:solidFill>
                <a:latin typeface="Trebuchet MS" pitchFamily="34" charset="0"/>
              </a:rPr>
              <a:t>Częstochowie, Opolskiej Izby Gospodarczej oraz Izby Przemysłowo-Handlowej ROP.</a:t>
            </a:r>
          </a:p>
        </p:txBody>
      </p:sp>
      <p:pic>
        <p:nvPicPr>
          <p:cNvPr id="11" name="Obraz 10" descr="kolaz_2011_whi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524" y="4153842"/>
            <a:ext cx="4139952" cy="2371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az 4" descr="head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313" y="0"/>
            <a:ext cx="8461375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00113" y="2492375"/>
            <a:ext cx="5688012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800" b="1">
                <a:solidFill>
                  <a:srgbClr val="CC3300"/>
                </a:solidFill>
                <a:latin typeface="Trebuchet MS" pitchFamily="34" charset="0"/>
              </a:rPr>
              <a:t>Śląska Nagroda Jakości</a:t>
            </a:r>
            <a:r>
              <a:rPr lang="pl-PL" sz="2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endParaRPr lang="pl-PL" sz="1400" b="1">
              <a:solidFill>
                <a:srgbClr val="CC3300"/>
              </a:solidFill>
              <a:latin typeface="Verdana" pitchFamily="34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pl-PL" b="1">
                <a:solidFill>
                  <a:srgbClr val="17375E"/>
                </a:solidFill>
                <a:latin typeface="Trebuchet MS" pitchFamily="34" charset="0"/>
              </a:rPr>
              <a:t>najważniejszy  konkurs  jakościowy  w  regionie!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539750" y="3429000"/>
            <a:ext cx="8208963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pl-PL" sz="1600" b="1" dirty="0">
                <a:solidFill>
                  <a:srgbClr val="17375E"/>
                </a:solidFill>
                <a:latin typeface="Trebuchet MS" pitchFamily="34" charset="0"/>
              </a:rPr>
              <a:t>Cele Konkursu:</a:t>
            </a:r>
            <a:r>
              <a:rPr lang="pl-PL" sz="1600" dirty="0">
                <a:solidFill>
                  <a:srgbClr val="17375E"/>
                </a:solidFill>
                <a:latin typeface="Trebuchet MS" pitchFamily="34" charset="0"/>
              </a:rPr>
              <a:t> </a:t>
            </a:r>
          </a:p>
          <a:p>
            <a:pPr marL="742950" lvl="1" indent="-285750" algn="just">
              <a:lnSpc>
                <a:spcPct val="120000"/>
              </a:lnSpc>
              <a:buFontTx/>
              <a:buChar char="•"/>
              <a:defRPr/>
            </a:pPr>
            <a:r>
              <a:rPr lang="pl-PL" sz="1600" dirty="0">
                <a:solidFill>
                  <a:srgbClr val="17375E"/>
                </a:solidFill>
                <a:latin typeface="Trebuchet MS" pitchFamily="34" charset="0"/>
              </a:rPr>
              <a:t>promocja i wdrażanie w regonie nowoczesnych koncepcji zarządzania przedsiębiorstwem (TQM – Total </a:t>
            </a:r>
            <a:r>
              <a:rPr lang="pl-PL" sz="1600" dirty="0" err="1">
                <a:solidFill>
                  <a:srgbClr val="17375E"/>
                </a:solidFill>
                <a:latin typeface="Trebuchet MS" pitchFamily="34" charset="0"/>
              </a:rPr>
              <a:t>Quality</a:t>
            </a:r>
            <a:r>
              <a:rPr lang="pl-PL" sz="1600" dirty="0">
                <a:solidFill>
                  <a:srgbClr val="17375E"/>
                </a:solidFill>
                <a:latin typeface="Trebuchet MS" pitchFamily="34" charset="0"/>
              </a:rPr>
              <a:t> </a:t>
            </a:r>
            <a:r>
              <a:rPr lang="pl-PL" sz="1600" dirty="0" err="1">
                <a:solidFill>
                  <a:srgbClr val="17375E"/>
                </a:solidFill>
                <a:latin typeface="Trebuchet MS" pitchFamily="34" charset="0"/>
              </a:rPr>
              <a:t>Managament</a:t>
            </a:r>
            <a:r>
              <a:rPr lang="pl-PL" sz="1600" dirty="0">
                <a:solidFill>
                  <a:srgbClr val="17375E"/>
                </a:solidFill>
                <a:latin typeface="Trebuchet MS" pitchFamily="34" charset="0"/>
              </a:rPr>
              <a:t>), </a:t>
            </a:r>
          </a:p>
          <a:p>
            <a:pPr marL="742950" lvl="1" indent="-285750" algn="just">
              <a:lnSpc>
                <a:spcPct val="120000"/>
              </a:lnSpc>
              <a:buFontTx/>
              <a:buChar char="•"/>
              <a:defRPr/>
            </a:pPr>
            <a:r>
              <a:rPr lang="pl-PL" sz="1600">
                <a:solidFill>
                  <a:srgbClr val="17375E"/>
                </a:solidFill>
                <a:latin typeface="Trebuchet MS" pitchFamily="34" charset="0"/>
              </a:rPr>
              <a:t>promocja śląskich przedsiębiorstw i instytucji</a:t>
            </a:r>
          </a:p>
          <a:p>
            <a:pPr marL="742950" lvl="1" indent="-285750" algn="just">
              <a:lnSpc>
                <a:spcPct val="120000"/>
              </a:lnSpc>
              <a:buFontTx/>
              <a:buChar char="•"/>
              <a:defRPr/>
            </a:pPr>
            <a:r>
              <a:rPr lang="pl-PL" sz="1600" dirty="0">
                <a:solidFill>
                  <a:srgbClr val="17375E"/>
                </a:solidFill>
                <a:latin typeface="Trebuchet MS" pitchFamily="34" charset="0"/>
              </a:rPr>
              <a:t>popularyzacja projakościowego sposobu myślenia</a:t>
            </a:r>
          </a:p>
          <a:p>
            <a:pPr marL="742950" lvl="1" indent="-285750" algn="just">
              <a:lnSpc>
                <a:spcPct val="120000"/>
              </a:lnSpc>
              <a:buFontTx/>
              <a:buChar char="•"/>
              <a:defRPr/>
            </a:pPr>
            <a:endParaRPr lang="pl-PL" sz="800" dirty="0">
              <a:solidFill>
                <a:srgbClr val="17375E"/>
              </a:solidFill>
              <a:latin typeface="Trebuchet MS" pitchFamily="34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lang="pl-PL" sz="1600" dirty="0">
                <a:solidFill>
                  <a:srgbClr val="17375E"/>
                </a:solidFill>
                <a:latin typeface="Trebuchet MS" pitchFamily="34" charset="0"/>
              </a:rPr>
              <a:t>Udział w Konkursie to znakomita okazja do sprawdzenia potencjału organizacji i</a:t>
            </a:r>
            <a:r>
              <a:rPr lang="en-US" sz="1600" dirty="0">
                <a:solidFill>
                  <a:srgbClr val="17375E"/>
                </a:solidFill>
                <a:latin typeface="Trebuchet MS" pitchFamily="34" charset="0"/>
              </a:rPr>
              <a:t> </a:t>
            </a:r>
            <a:r>
              <a:rPr lang="pl-PL" sz="1600" dirty="0">
                <a:solidFill>
                  <a:srgbClr val="17375E"/>
                </a:solidFill>
                <a:latin typeface="Trebuchet MS" pitchFamily="34" charset="0"/>
              </a:rPr>
              <a:t>możliwość przeprowadzenia głębokiej samooceny zweryfikowanej oceną ekspercką zawartą w raporcie końcowym.</a:t>
            </a:r>
            <a:r>
              <a:rPr lang="pl-PL" sz="1400" b="1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endParaRPr lang="pl-PL" sz="1400" b="1" dirty="0">
              <a:solidFill>
                <a:srgbClr val="17375E"/>
              </a:solidFill>
              <a:latin typeface="Verdana" pitchFamily="34" charset="0"/>
            </a:endParaRPr>
          </a:p>
        </p:txBody>
      </p:sp>
      <p:grpSp>
        <p:nvGrpSpPr>
          <p:cNvPr id="11269" name="Group 11"/>
          <p:cNvGrpSpPr>
            <a:grpSpLocks/>
          </p:cNvGrpSpPr>
          <p:nvPr/>
        </p:nvGrpSpPr>
        <p:grpSpPr bwMode="auto">
          <a:xfrm>
            <a:off x="6300788" y="5400675"/>
            <a:ext cx="3168650" cy="1457325"/>
            <a:chOff x="3606" y="3294"/>
            <a:chExt cx="1996" cy="918"/>
          </a:xfrm>
        </p:grpSpPr>
        <p:sp>
          <p:nvSpPr>
            <p:cNvPr id="11272" name="pole tekstowe 10"/>
            <p:cNvSpPr txBox="1">
              <a:spLocks noChangeArrowheads="1"/>
            </p:cNvSpPr>
            <p:nvPr/>
          </p:nvSpPr>
          <p:spPr bwMode="auto">
            <a:xfrm>
              <a:off x="3606" y="3294"/>
              <a:ext cx="1996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2000">
                  <a:solidFill>
                    <a:schemeClr val="bg1"/>
                  </a:solidFill>
                </a:rPr>
                <a:t>                         				</a:t>
              </a:r>
              <a:r>
                <a:rPr lang="pl-PL" sz="2000" b="1">
                  <a:solidFill>
                    <a:srgbClr val="000066"/>
                  </a:solidFill>
                </a:rPr>
                <a:t>ENJ</a:t>
              </a:r>
            </a:p>
            <a:p>
              <a:r>
                <a:rPr lang="pl-PL" sz="2000" b="1">
                  <a:solidFill>
                    <a:srgbClr val="000066"/>
                  </a:solidFill>
                </a:rPr>
                <a:t>             PNJ </a:t>
              </a:r>
            </a:p>
            <a:p>
              <a:r>
                <a:rPr lang="pl-PL" sz="2000" b="1">
                  <a:solidFill>
                    <a:srgbClr val="000066"/>
                  </a:solidFill>
                </a:rPr>
                <a:t>ŚNJ </a:t>
              </a:r>
            </a:p>
          </p:txBody>
        </p:sp>
        <p:cxnSp>
          <p:nvCxnSpPr>
            <p:cNvPr id="8" name="Łącznik łamany 7"/>
            <p:cNvCxnSpPr/>
            <p:nvPr/>
          </p:nvCxnSpPr>
          <p:spPr bwMode="auto">
            <a:xfrm rot="5400000" flipH="1" flipV="1">
              <a:off x="4558" y="3566"/>
              <a:ext cx="180" cy="180"/>
            </a:xfrm>
            <a:prstGeom prst="bentConnector3">
              <a:avLst>
                <a:gd name="adj1" fmla="val 63714"/>
              </a:avLst>
            </a:prstGeom>
            <a:solidFill>
              <a:schemeClr val="accent1"/>
            </a:solidFill>
            <a:ln w="9525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arrow"/>
            </a:ln>
            <a:effectLst>
              <a:reflection blurRad="6350" stA="52000" endA="300" endPos="35000" dir="5400000" sy="-100000" algn="bl" rotWithShape="0"/>
            </a:effectLst>
          </p:spPr>
        </p:cxnSp>
        <p:cxnSp>
          <p:nvCxnSpPr>
            <p:cNvPr id="12" name="Łącznik łamany 11"/>
            <p:cNvCxnSpPr/>
            <p:nvPr/>
          </p:nvCxnSpPr>
          <p:spPr bwMode="auto">
            <a:xfrm rot="5400000" flipH="1" flipV="1">
              <a:off x="4014" y="3793"/>
              <a:ext cx="180" cy="18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arrow"/>
            </a:ln>
            <a:effectLst>
              <a:reflection blurRad="6350" stA="52000" endA="300" endPos="35000" dir="5400000" sy="-100000" algn="bl" rotWithShape="0"/>
            </a:effectLst>
          </p:spPr>
        </p:cxnSp>
      </p:grpSp>
      <p:pic>
        <p:nvPicPr>
          <p:cNvPr id="10250" name="Picture 10" descr="snj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2420938"/>
            <a:ext cx="1584325" cy="969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71" name="Rectangle 12"/>
          <p:cNvSpPr>
            <a:spLocks noChangeArrowheads="1"/>
          </p:cNvSpPr>
          <p:nvPr/>
        </p:nvSpPr>
        <p:spPr bwMode="auto">
          <a:xfrm>
            <a:off x="539750" y="5949950"/>
            <a:ext cx="5472113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l-PL" sz="1600" b="1">
                <a:solidFill>
                  <a:srgbClr val="17375E"/>
                </a:solidFill>
                <a:latin typeface="Trebuchet MS" pitchFamily="34" charset="0"/>
              </a:rPr>
              <a:t>Konkurs objęty jest Honorowym Patronatem Wojewody Śląskiego oraz Marszałka Województwa Śląskiego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az 4" descr="head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313" y="0"/>
            <a:ext cx="8461375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323850" y="3068638"/>
            <a:ext cx="66960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l-PL" sz="1600">
                <a:solidFill>
                  <a:srgbClr val="17375E"/>
                </a:solidFill>
                <a:latin typeface="Trebuchet MS" pitchFamily="34" charset="0"/>
              </a:rPr>
              <a:t>Program skierowany jest do firm i organizacji posiadających wdrożony System Zarządzania Jakością, kt</a:t>
            </a:r>
            <a:r>
              <a:rPr lang="pl-PL" sz="1600">
                <a:solidFill>
                  <a:srgbClr val="17375E"/>
                </a:solidFill>
                <a:latin typeface="Verdana" pitchFamily="34" charset="0"/>
              </a:rPr>
              <a:t>ó</a:t>
            </a:r>
            <a:r>
              <a:rPr lang="pl-PL" sz="1600">
                <a:solidFill>
                  <a:srgbClr val="17375E"/>
                </a:solidFill>
                <a:latin typeface="Trebuchet MS" pitchFamily="34" charset="0"/>
              </a:rPr>
              <a:t>rych nadrzędną ideą jest dbałość o</a:t>
            </a:r>
            <a:r>
              <a:rPr lang="en-US" sz="1600">
                <a:solidFill>
                  <a:srgbClr val="17375E"/>
                </a:solidFill>
                <a:latin typeface="Verdana" pitchFamily="34" charset="0"/>
              </a:rPr>
              <a:t> </a:t>
            </a:r>
            <a:r>
              <a:rPr lang="pl-PL" sz="1600">
                <a:solidFill>
                  <a:srgbClr val="17375E"/>
                </a:solidFill>
                <a:latin typeface="Trebuchet MS" pitchFamily="34" charset="0"/>
              </a:rPr>
              <a:t>jakość swoich usług i produkt</a:t>
            </a:r>
            <a:r>
              <a:rPr lang="pl-PL" sz="1600">
                <a:solidFill>
                  <a:srgbClr val="17375E"/>
                </a:solidFill>
                <a:latin typeface="Verdana" pitchFamily="34" charset="0"/>
              </a:rPr>
              <a:t>ó</a:t>
            </a:r>
            <a:r>
              <a:rPr lang="pl-PL" sz="1600">
                <a:solidFill>
                  <a:srgbClr val="17375E"/>
                </a:solidFill>
                <a:latin typeface="Trebuchet MS" pitchFamily="34" charset="0"/>
              </a:rPr>
              <a:t>w oraz wdrożonych standard</a:t>
            </a:r>
            <a:r>
              <a:rPr lang="pl-PL" sz="1600">
                <a:solidFill>
                  <a:srgbClr val="17375E"/>
                </a:solidFill>
                <a:latin typeface="Verdana" pitchFamily="34" charset="0"/>
              </a:rPr>
              <a:t>ó</a:t>
            </a:r>
            <a:r>
              <a:rPr lang="pl-PL" sz="1600">
                <a:solidFill>
                  <a:srgbClr val="17375E"/>
                </a:solidFill>
                <a:latin typeface="Trebuchet MS" pitchFamily="34" charset="0"/>
              </a:rPr>
              <a:t>w zarządzania.</a:t>
            </a:r>
          </a:p>
        </p:txBody>
      </p:sp>
      <p:pic>
        <p:nvPicPr>
          <p:cNvPr id="12" name="Symbol zastępczy zawartości 11" descr="Logo_CMYK_01-01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7164388" y="2276475"/>
            <a:ext cx="1519237" cy="19431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323850" y="4797425"/>
            <a:ext cx="84963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l-PL" sz="1600">
                <a:solidFill>
                  <a:srgbClr val="17375E"/>
                </a:solidFill>
                <a:latin typeface="Trebuchet MS" pitchFamily="34" charset="0"/>
              </a:rPr>
              <a:t>Zostanie laureatem programu „Stawiamy na jakość” wzmacnia wizerunek firmy w jej </a:t>
            </a:r>
            <a:r>
              <a:rPr lang="pl-PL" sz="1600">
                <a:solidFill>
                  <a:srgbClr val="CC3300"/>
                </a:solidFill>
                <a:latin typeface="Trebuchet MS" pitchFamily="34" charset="0"/>
              </a:rPr>
              <a:t>otoczeniu oraz wśród pracowników przedsiębiorstwa</a:t>
            </a:r>
            <a:r>
              <a:rPr lang="pl-PL" sz="1600">
                <a:solidFill>
                  <a:srgbClr val="17375E"/>
                </a:solidFill>
                <a:latin typeface="Trebuchet MS" pitchFamily="34" charset="0"/>
              </a:rPr>
              <a:t>. Otrzymanie tytułu jest wyraźnym sygnałem dla klientów, konsumentów i kontrahentów laureata, iż podejmowane przez niego działania służące podnoszeniu jakości produktów, usług czy standardów zarządzania mają charakter ciągły oraz dają pełną gwarancję spełnienia najwyższych standardów.</a:t>
            </a:r>
          </a:p>
        </p:txBody>
      </p:sp>
      <p:sp>
        <p:nvSpPr>
          <p:cNvPr id="12294" name="Text Box 11"/>
          <p:cNvSpPr txBox="1">
            <a:spLocks noChangeArrowheads="1"/>
          </p:cNvSpPr>
          <p:nvPr/>
        </p:nvSpPr>
        <p:spPr bwMode="auto">
          <a:xfrm>
            <a:off x="1116013" y="2565400"/>
            <a:ext cx="5473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>
                <a:solidFill>
                  <a:srgbClr val="CC3300"/>
                </a:solidFill>
                <a:latin typeface="Trebuchet MS" pitchFamily="34" charset="0"/>
              </a:rPr>
              <a:t>Stawiamy na jakość</a:t>
            </a:r>
          </a:p>
        </p:txBody>
      </p:sp>
      <p:sp>
        <p:nvSpPr>
          <p:cNvPr id="12295" name="Rectangle 9"/>
          <p:cNvSpPr>
            <a:spLocks noChangeArrowheads="1"/>
          </p:cNvSpPr>
          <p:nvPr/>
        </p:nvSpPr>
        <p:spPr bwMode="auto">
          <a:xfrm>
            <a:off x="835025" y="4437063"/>
            <a:ext cx="7431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>
                <a:solidFill>
                  <a:srgbClr val="CC3300"/>
                </a:solidFill>
                <a:latin typeface="Trebuchet MS" pitchFamily="34" charset="0"/>
              </a:rPr>
              <a:t>Celem programu jest wyłonienie liderów jakości oraz ich promocja.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Obraz 4" descr="head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0"/>
            <a:ext cx="8461375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Prostokąt 5"/>
          <p:cNvSpPr>
            <a:spLocks noChangeArrowheads="1"/>
          </p:cNvSpPr>
          <p:nvPr/>
        </p:nvSpPr>
        <p:spPr bwMode="auto">
          <a:xfrm>
            <a:off x="395288" y="2420938"/>
            <a:ext cx="8353425" cy="46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pl-PL" altLang="pl-PL" sz="2400" b="1" dirty="0" smtClean="0">
                <a:solidFill>
                  <a:srgbClr val="CC3300"/>
                </a:solidFill>
                <a:latin typeface="Trebuchet MS" pitchFamily="34" charset="0"/>
              </a:rPr>
              <a:t>FORUM MŁODYCH PRZY IZBIE</a:t>
            </a:r>
            <a:endParaRPr lang="pl-PL" altLang="pl-PL" sz="2400" b="1" dirty="0">
              <a:solidFill>
                <a:srgbClr val="CC3300"/>
              </a:solidFill>
              <a:latin typeface="Trebuchet MS" pitchFamily="34" charset="0"/>
            </a:endParaRPr>
          </a:p>
        </p:txBody>
      </p:sp>
      <p:pic>
        <p:nvPicPr>
          <p:cNvPr id="2050" name="Picture 2" descr="logo20FM20malusk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45025"/>
            <a:ext cx="2317757" cy="187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467544" y="3085037"/>
            <a:ext cx="52565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solidFill>
                  <a:srgbClr val="17375E"/>
                </a:solidFill>
                <a:latin typeface="Trebuchet MS" panose="020B0603020202020204" pitchFamily="34" charset="0"/>
              </a:rPr>
              <a:t>Skupia młodych, ambitnych ludzi, aktywnie wspierających działania Izby. </a:t>
            </a:r>
          </a:p>
          <a:p>
            <a:endParaRPr lang="pl-PL" sz="1600" dirty="0">
              <a:solidFill>
                <a:srgbClr val="17375E"/>
              </a:solidFill>
              <a:latin typeface="Trebuchet MS" panose="020B0603020202020204" pitchFamily="34" charset="0"/>
            </a:endParaRPr>
          </a:p>
          <a:p>
            <a:r>
              <a:rPr lang="pl-PL" sz="1600" dirty="0">
                <a:solidFill>
                  <a:srgbClr val="17375E"/>
                </a:solidFill>
                <a:latin typeface="Trebuchet MS" panose="020B0603020202020204" pitchFamily="34" charset="0"/>
              </a:rPr>
              <a:t>Jest organizacją non-profit szeroko współpracującą ze światem kultury, nauki i biznesu.</a:t>
            </a:r>
          </a:p>
          <a:p>
            <a:endParaRPr lang="pl-PL" sz="1600" dirty="0">
              <a:solidFill>
                <a:srgbClr val="17375E"/>
              </a:solidFill>
              <a:latin typeface="Trebuchet MS" panose="020B0603020202020204" pitchFamily="34" charset="0"/>
            </a:endParaRPr>
          </a:p>
          <a:p>
            <a:r>
              <a:rPr lang="pl-PL" sz="1600" dirty="0">
                <a:solidFill>
                  <a:srgbClr val="17375E"/>
                </a:solidFill>
                <a:latin typeface="Trebuchet MS" panose="020B0603020202020204" pitchFamily="34" charset="0"/>
              </a:rPr>
              <a:t>Obszary działania FM to projekty charytatywne, kulturalne oraz </a:t>
            </a:r>
            <a:r>
              <a:rPr lang="pl-PL" sz="1600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szkoleniowe, w których najważniejsi </a:t>
            </a:r>
            <a:r>
              <a:rPr lang="pl-PL" sz="1600" dirty="0">
                <a:solidFill>
                  <a:srgbClr val="17375E"/>
                </a:solidFill>
                <a:latin typeface="Trebuchet MS" panose="020B0603020202020204" pitchFamily="34" charset="0"/>
              </a:rPr>
              <a:t>są młodzi ludzie, a zespoły projektowe tworzone są na potrzeby realizacji konkretnych wydarzeń. </a:t>
            </a:r>
            <a:endParaRPr lang="pl-PL" sz="1600" dirty="0" smtClean="0">
              <a:solidFill>
                <a:srgbClr val="17375E"/>
              </a:solidFill>
              <a:latin typeface="Trebuchet MS" panose="020B0603020202020204" pitchFamily="34" charset="0"/>
            </a:endParaRPr>
          </a:p>
          <a:p>
            <a:endParaRPr lang="pl-PL" sz="1600" dirty="0">
              <a:solidFill>
                <a:srgbClr val="17375E"/>
              </a:solidFill>
              <a:latin typeface="Trebuchet MS" panose="020B0603020202020204" pitchFamily="34" charset="0"/>
            </a:endParaRPr>
          </a:p>
          <a:p>
            <a:r>
              <a:rPr lang="pl-PL" sz="1600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Entuzjazm</a:t>
            </a:r>
            <a:r>
              <a:rPr lang="pl-PL" sz="1600" dirty="0">
                <a:solidFill>
                  <a:srgbClr val="17375E"/>
                </a:solidFill>
                <a:latin typeface="Trebuchet MS" panose="020B0603020202020204" pitchFamily="34" charset="0"/>
              </a:rPr>
              <a:t>, twórcza atmosfera i otwartość połączone </a:t>
            </a:r>
            <a:r>
              <a:rPr lang="pl-PL" sz="1600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/>
            </a:r>
            <a:br>
              <a:rPr lang="pl-PL" sz="1600" dirty="0" smtClean="0">
                <a:solidFill>
                  <a:srgbClr val="17375E"/>
                </a:solidFill>
                <a:latin typeface="Trebuchet MS" panose="020B0603020202020204" pitchFamily="34" charset="0"/>
              </a:rPr>
            </a:br>
            <a:r>
              <a:rPr lang="pl-PL" sz="1600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z </a:t>
            </a:r>
            <a:r>
              <a:rPr lang="pl-PL" sz="1600" dirty="0">
                <a:solidFill>
                  <a:srgbClr val="17375E"/>
                </a:solidFill>
                <a:latin typeface="Trebuchet MS" panose="020B0603020202020204" pitchFamily="34" charset="0"/>
              </a:rPr>
              <a:t>wiedzą i doświadczeniem – to właśnie znaki rozpoznawcze Forum Młodych.</a:t>
            </a:r>
          </a:p>
        </p:txBody>
      </p:sp>
    </p:spTree>
    <p:extLst>
      <p:ext uri="{BB962C8B-B14F-4D97-AF65-F5344CB8AC3E}">
        <p14:creationId xmlns:p14="http://schemas.microsoft.com/office/powerpoint/2010/main" val="344569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Obraz 4" descr="head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0"/>
            <a:ext cx="8461375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647700" y="2492375"/>
            <a:ext cx="784860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pl-PL" altLang="pl-PL" sz="3200" b="1">
                <a:solidFill>
                  <a:srgbClr val="CC3300"/>
                </a:solidFill>
                <a:latin typeface="Trebuchet MS" pitchFamily="34" charset="0"/>
              </a:rPr>
              <a:t>Sąd Arbitrażowy </a:t>
            </a:r>
          </a:p>
          <a:p>
            <a:pPr algn="ctr" eaLnBrk="1" hangingPunct="1">
              <a:lnSpc>
                <a:spcPct val="110000"/>
              </a:lnSpc>
            </a:pPr>
            <a:r>
              <a:rPr lang="pl-PL" altLang="pl-PL" sz="2400" b="1">
                <a:solidFill>
                  <a:srgbClr val="CC3300"/>
                </a:solidFill>
                <a:latin typeface="Trebuchet MS" pitchFamily="34" charset="0"/>
              </a:rPr>
              <a:t>przy Regionalnej Izbie Gospodarczej w Katowicach</a:t>
            </a:r>
          </a:p>
        </p:txBody>
      </p:sp>
      <p:pic>
        <p:nvPicPr>
          <p:cNvPr id="27662" name="Picture 14" descr="1260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43935" y="3945523"/>
            <a:ext cx="2195879" cy="2288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9" name="Picture 16" descr="cb51efd368fa05cce67376b9eedb7c9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573463"/>
            <a:ext cx="1690688" cy="303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8"/>
          <p:cNvSpPr>
            <a:spLocks noChangeArrowheads="1"/>
          </p:cNvSpPr>
          <p:nvPr/>
        </p:nvSpPr>
        <p:spPr bwMode="auto">
          <a:xfrm>
            <a:off x="2124075" y="3644900"/>
            <a:ext cx="4895850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l-PL" altLang="pl-PL" sz="2400">
                <a:solidFill>
                  <a:srgbClr val="17375E"/>
                </a:solidFill>
                <a:latin typeface="Trebuchet MS" pitchFamily="34" charset="0"/>
              </a:rPr>
              <a:t>Powołany w 1991 roku</a:t>
            </a:r>
          </a:p>
          <a:p>
            <a:pPr algn="ctr" eaLnBrk="1" hangingPunct="1"/>
            <a:endParaRPr lang="pl-PL" altLang="pl-PL" sz="2000">
              <a:solidFill>
                <a:srgbClr val="17375E"/>
              </a:solidFill>
              <a:latin typeface="Trebuchet MS" pitchFamily="34" charset="0"/>
            </a:endParaRPr>
          </a:p>
          <a:p>
            <a:pPr algn="ctr" eaLnBrk="1" hangingPunct="1"/>
            <a:r>
              <a:rPr lang="pl-PL" altLang="pl-PL">
                <a:solidFill>
                  <a:srgbClr val="17375E"/>
                </a:solidFill>
                <a:latin typeface="Trebuchet MS" pitchFamily="34" charset="0"/>
              </a:rPr>
              <a:t>Katowice</a:t>
            </a:r>
          </a:p>
          <a:p>
            <a:pPr algn="ctr" eaLnBrk="1" hangingPunct="1"/>
            <a:r>
              <a:rPr lang="pl-PL" altLang="pl-PL">
                <a:solidFill>
                  <a:srgbClr val="17375E"/>
                </a:solidFill>
                <a:latin typeface="Trebuchet MS" pitchFamily="34" charset="0"/>
              </a:rPr>
              <a:t>ul. Opolska 15</a:t>
            </a:r>
          </a:p>
          <a:p>
            <a:pPr algn="ctr" eaLnBrk="1" hangingPunct="1"/>
            <a:r>
              <a:rPr lang="pl-PL" altLang="pl-PL">
                <a:solidFill>
                  <a:srgbClr val="17375E"/>
                </a:solidFill>
                <a:latin typeface="Trebuchet MS" pitchFamily="34" charset="0"/>
              </a:rPr>
              <a:t>tel. (32) 35 111 93</a:t>
            </a:r>
          </a:p>
          <a:p>
            <a:pPr algn="ctr" eaLnBrk="1" hangingPunct="1"/>
            <a:r>
              <a:rPr lang="pl-PL" altLang="pl-PL">
                <a:solidFill>
                  <a:srgbClr val="17375E"/>
                </a:solidFill>
                <a:latin typeface="Trebuchet MS" pitchFamily="34" charset="0"/>
              </a:rPr>
              <a:t>lub (32) 781 49 93</a:t>
            </a:r>
          </a:p>
          <a:p>
            <a:pPr algn="ctr" eaLnBrk="1" hangingPunct="1"/>
            <a:endParaRPr lang="pl-PL" altLang="pl-PL">
              <a:solidFill>
                <a:srgbClr val="17375E"/>
              </a:solidFill>
              <a:latin typeface="Trebuchet MS" pitchFamily="34" charset="0"/>
            </a:endParaRPr>
          </a:p>
          <a:p>
            <a:pPr algn="ctr" eaLnBrk="1" hangingPunct="1"/>
            <a:r>
              <a:rPr lang="pl-PL" altLang="pl-PL">
                <a:solidFill>
                  <a:srgbClr val="17375E"/>
                </a:solidFill>
                <a:latin typeface="Trebuchet MS" pitchFamily="34" charset="0"/>
              </a:rPr>
              <a:t>www.rig.katowice.pl/sadpolubowny</a:t>
            </a:r>
            <a:endParaRPr lang="en-US" altLang="pl-PL">
              <a:solidFill>
                <a:srgbClr val="17375E"/>
              </a:solidFill>
              <a:latin typeface="Trebuchet MS" pitchFamily="34" charset="0"/>
            </a:endParaRPr>
          </a:p>
          <a:p>
            <a:pPr algn="ctr" eaLnBrk="1" hangingPunct="1"/>
            <a:r>
              <a:rPr lang="en-US" altLang="pl-PL">
                <a:solidFill>
                  <a:srgbClr val="17375E"/>
                </a:solidFill>
                <a:latin typeface="Trebuchet MS" pitchFamily="34" charset="0"/>
              </a:rPr>
              <a:t>e-mail: spolubowny@rig.katowice.pl</a:t>
            </a:r>
            <a:endParaRPr lang="pl-PL" altLang="pl-PL">
              <a:solidFill>
                <a:srgbClr val="17375E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48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4099" name="Obraz 4" descr="head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313" y="0"/>
            <a:ext cx="8461375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pole tekstowe 8"/>
          <p:cNvSpPr txBox="1">
            <a:spLocks noChangeArrowheads="1"/>
          </p:cNvSpPr>
          <p:nvPr/>
        </p:nvSpPr>
        <p:spPr bwMode="auto">
          <a:xfrm>
            <a:off x="179388" y="2139982"/>
            <a:ext cx="87852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pl-PL" sz="1600" b="1" dirty="0">
              <a:solidFill>
                <a:srgbClr val="C00000"/>
              </a:solidFill>
              <a:latin typeface="Verdana" pitchFamily="34" charset="0"/>
            </a:endParaRPr>
          </a:p>
          <a:p>
            <a:pPr algn="just"/>
            <a:endParaRPr lang="pl-PL" sz="1600" b="1" dirty="0" smtClean="0">
              <a:solidFill>
                <a:srgbClr val="C00000"/>
              </a:solidFill>
              <a:latin typeface="Trebuchet MS" pitchFamily="34" charset="0"/>
            </a:endParaRPr>
          </a:p>
          <a:p>
            <a:pPr algn="just"/>
            <a:r>
              <a:rPr lang="pl-PL" sz="1600" b="1" dirty="0" smtClean="0">
                <a:solidFill>
                  <a:srgbClr val="C00000"/>
                </a:solidFill>
                <a:latin typeface="Trebuchet MS" pitchFamily="34" charset="0"/>
              </a:rPr>
              <a:t>Regionalna </a:t>
            </a:r>
            <a:r>
              <a:rPr lang="pl-PL" sz="1600" b="1" dirty="0">
                <a:solidFill>
                  <a:srgbClr val="C00000"/>
                </a:solidFill>
                <a:latin typeface="Trebuchet MS" pitchFamily="34" charset="0"/>
              </a:rPr>
              <a:t>Izba Gospodarcza w </a:t>
            </a:r>
            <a:r>
              <a:rPr lang="pl-PL" sz="1600" b="1" dirty="0" smtClean="0">
                <a:solidFill>
                  <a:srgbClr val="C00000"/>
                </a:solidFill>
                <a:latin typeface="Trebuchet MS" pitchFamily="34" charset="0"/>
              </a:rPr>
              <a:t>Katowicach</a:t>
            </a:r>
            <a:r>
              <a:rPr lang="pl-PL" sz="1600" dirty="0">
                <a:solidFill>
                  <a:srgbClr val="17375E"/>
                </a:solidFill>
                <a:latin typeface="Trebuchet MS" pitchFamily="34" charset="0"/>
              </a:rPr>
              <a:t> </a:t>
            </a:r>
            <a:r>
              <a:rPr lang="pl-PL" sz="1600" dirty="0" smtClean="0">
                <a:solidFill>
                  <a:srgbClr val="17375E"/>
                </a:solidFill>
                <a:latin typeface="Trebuchet MS" pitchFamily="34" charset="0"/>
              </a:rPr>
              <a:t>jest niezależną organizacją </a:t>
            </a:r>
            <a:r>
              <a:rPr lang="pl-PL" sz="1600" dirty="0">
                <a:solidFill>
                  <a:srgbClr val="17375E"/>
                </a:solidFill>
                <a:latin typeface="Trebuchet MS" pitchFamily="34" charset="0"/>
              </a:rPr>
              <a:t>samorządu gospodarczego zrzeszającą na zasadzie dobrowolności podmioty prowadzące działalność </a:t>
            </a:r>
            <a:r>
              <a:rPr lang="pl-PL" sz="1600" dirty="0" smtClean="0">
                <a:solidFill>
                  <a:srgbClr val="17375E"/>
                </a:solidFill>
                <a:latin typeface="Trebuchet MS" pitchFamily="34" charset="0"/>
              </a:rPr>
              <a:t>gospodarczą. Zostaliśmy powołani po to, by reprezentować interesy i wspierać zrzeszonych </a:t>
            </a:r>
            <a:br>
              <a:rPr lang="pl-PL" sz="1600" dirty="0" smtClean="0">
                <a:solidFill>
                  <a:srgbClr val="17375E"/>
                </a:solidFill>
                <a:latin typeface="Trebuchet MS" pitchFamily="34" charset="0"/>
              </a:rPr>
            </a:br>
            <a:r>
              <a:rPr lang="pl-PL" sz="1600" dirty="0" smtClean="0">
                <a:solidFill>
                  <a:srgbClr val="17375E"/>
                </a:solidFill>
                <a:latin typeface="Trebuchet MS" pitchFamily="34" charset="0"/>
              </a:rPr>
              <a:t>w Izbie przedsiębiorców. </a:t>
            </a:r>
          </a:p>
          <a:p>
            <a:pPr algn="just"/>
            <a:endParaRPr lang="pl-PL" sz="1600" dirty="0" smtClean="0">
              <a:solidFill>
                <a:srgbClr val="17375E"/>
              </a:solidFill>
              <a:latin typeface="Trebuchet MS" pitchFamily="34" charset="0"/>
            </a:endParaRPr>
          </a:p>
          <a:p>
            <a:pPr algn="just"/>
            <a:endParaRPr lang="pl-PL" sz="1600" dirty="0">
              <a:solidFill>
                <a:srgbClr val="17375E"/>
              </a:solidFill>
              <a:latin typeface="Trebuchet MS" pitchFamily="34" charset="0"/>
            </a:endParaRPr>
          </a:p>
          <a:p>
            <a:pPr algn="just"/>
            <a:r>
              <a:rPr lang="pl-PL" sz="1600" dirty="0">
                <a:solidFill>
                  <a:srgbClr val="17375E"/>
                </a:solidFill>
                <a:latin typeface="Trebuchet MS" pitchFamily="34" charset="0"/>
              </a:rPr>
              <a:t>Izba </a:t>
            </a:r>
            <a:r>
              <a:rPr lang="pl-PL" sz="1600" dirty="0" smtClean="0">
                <a:solidFill>
                  <a:srgbClr val="17375E"/>
                </a:solidFill>
                <a:latin typeface="Trebuchet MS" pitchFamily="34" charset="0"/>
              </a:rPr>
              <a:t>od ponad 25 lat</a:t>
            </a:r>
            <a:r>
              <a:rPr lang="pl-PL" sz="1600" dirty="0">
                <a:solidFill>
                  <a:srgbClr val="17375E"/>
                </a:solidFill>
                <a:latin typeface="Trebuchet MS" pitchFamily="34" charset="0"/>
              </a:rPr>
              <a:t>, realizując swoje zadania statutowe, wspiera podmioty gospodarcze, szczególnie zrzeszone w niej firmy, w dążeniach do budowy innowacyjnej gospodarki w</a:t>
            </a:r>
            <a:r>
              <a:rPr lang="en-US" sz="1600" dirty="0">
                <a:solidFill>
                  <a:srgbClr val="17375E"/>
                </a:solidFill>
                <a:latin typeface="Trebuchet MS" pitchFamily="34" charset="0"/>
              </a:rPr>
              <a:t> </a:t>
            </a:r>
            <a:r>
              <a:rPr lang="pl-PL" sz="1600" dirty="0">
                <a:solidFill>
                  <a:srgbClr val="17375E"/>
                </a:solidFill>
                <a:latin typeface="Trebuchet MS" pitchFamily="34" charset="0"/>
              </a:rPr>
              <a:t>regionie i kraju oraz wzrostu konkurencyjności na Rynku Europejskim. </a:t>
            </a:r>
            <a:endParaRPr lang="pl-PL" sz="1600" dirty="0" smtClean="0">
              <a:solidFill>
                <a:srgbClr val="17375E"/>
              </a:solidFill>
              <a:latin typeface="Trebuchet MS" pitchFamily="34" charset="0"/>
            </a:endParaRPr>
          </a:p>
          <a:p>
            <a:pPr algn="just"/>
            <a:endParaRPr lang="pl-PL" sz="1600" dirty="0" smtClean="0">
              <a:solidFill>
                <a:srgbClr val="17375E"/>
              </a:solidFill>
              <a:latin typeface="Trebuchet MS" pitchFamily="34" charset="0"/>
            </a:endParaRPr>
          </a:p>
          <a:p>
            <a:pPr algn="just"/>
            <a:endParaRPr lang="pl-PL" sz="1600" dirty="0">
              <a:solidFill>
                <a:srgbClr val="17375E"/>
              </a:solidFill>
              <a:latin typeface="Trebuchet MS" pitchFamily="34" charset="0"/>
            </a:endParaRPr>
          </a:p>
          <a:p>
            <a:pPr algn="just"/>
            <a:r>
              <a:rPr lang="pl-PL" sz="1600" b="1" dirty="0" smtClean="0">
                <a:solidFill>
                  <a:srgbClr val="A50021"/>
                </a:solidFill>
                <a:latin typeface="Trebuchet MS" pitchFamily="34" charset="0"/>
              </a:rPr>
              <a:t>Naszą misją </a:t>
            </a:r>
            <a:r>
              <a:rPr lang="pl-PL" sz="1600" dirty="0" smtClean="0">
                <a:solidFill>
                  <a:srgbClr val="17375E"/>
                </a:solidFill>
                <a:latin typeface="Trebuchet MS" pitchFamily="34" charset="0"/>
              </a:rPr>
              <a:t>jest rozwój przedsiębiorczości poprzez </a:t>
            </a:r>
            <a:r>
              <a:rPr lang="pl-PL" sz="1600" dirty="0">
                <a:solidFill>
                  <a:srgbClr val="17375E"/>
                </a:solidFill>
                <a:latin typeface="Trebuchet MS" pitchFamily="34" charset="0"/>
              </a:rPr>
              <a:t>aktywne uczestnictwo w procesie budowy silnego samorządu gospodarczego </a:t>
            </a:r>
            <a:r>
              <a:rPr lang="pl-PL" sz="1600" dirty="0" smtClean="0">
                <a:solidFill>
                  <a:srgbClr val="17375E"/>
                </a:solidFill>
                <a:latin typeface="Trebuchet MS" pitchFamily="34" charset="0"/>
              </a:rPr>
              <a:t>działającego </a:t>
            </a:r>
            <a:r>
              <a:rPr lang="pl-PL" sz="1600" dirty="0">
                <a:solidFill>
                  <a:srgbClr val="17375E"/>
                </a:solidFill>
                <a:latin typeface="Trebuchet MS" pitchFamily="34" charset="0"/>
              </a:rPr>
              <a:t>na rzecz budowy konkurencyjnej </a:t>
            </a:r>
            <a:r>
              <a:rPr lang="pl-PL" sz="1600" dirty="0" smtClean="0">
                <a:solidFill>
                  <a:srgbClr val="17375E"/>
                </a:solidFill>
                <a:latin typeface="Trebuchet MS" pitchFamily="34" charset="0"/>
              </a:rPr>
              <a:t/>
            </a:r>
            <a:br>
              <a:rPr lang="pl-PL" sz="1600" dirty="0" smtClean="0">
                <a:solidFill>
                  <a:srgbClr val="17375E"/>
                </a:solidFill>
                <a:latin typeface="Trebuchet MS" pitchFamily="34" charset="0"/>
              </a:rPr>
            </a:br>
            <a:r>
              <a:rPr lang="pl-PL" sz="1600" dirty="0" smtClean="0">
                <a:solidFill>
                  <a:srgbClr val="17375E"/>
                </a:solidFill>
                <a:latin typeface="Trebuchet MS" pitchFamily="34" charset="0"/>
              </a:rPr>
              <a:t>i </a:t>
            </a:r>
            <a:r>
              <a:rPr lang="pl-PL" sz="1600" dirty="0">
                <a:solidFill>
                  <a:srgbClr val="17375E"/>
                </a:solidFill>
                <a:latin typeface="Trebuchet MS" pitchFamily="34" charset="0"/>
              </a:rPr>
              <a:t>innowacyjnej gospodarki w</a:t>
            </a:r>
            <a:r>
              <a:rPr lang="en-US" sz="1600" dirty="0">
                <a:solidFill>
                  <a:srgbClr val="17375E"/>
                </a:solidFill>
              </a:rPr>
              <a:t> </a:t>
            </a:r>
            <a:r>
              <a:rPr lang="pl-PL" sz="1600" dirty="0">
                <a:solidFill>
                  <a:srgbClr val="17375E"/>
                </a:solidFill>
                <a:latin typeface="Trebuchet MS" pitchFamily="34" charset="0"/>
              </a:rPr>
              <a:t>naszym regionie i kraju.</a:t>
            </a:r>
          </a:p>
          <a:p>
            <a:pPr algn="just"/>
            <a:endParaRPr lang="pl-PL" sz="1600" dirty="0">
              <a:solidFill>
                <a:srgbClr val="17375E"/>
              </a:solidFill>
              <a:latin typeface="Trebuchet MS" pitchFamily="34" charset="0"/>
            </a:endParaRPr>
          </a:p>
          <a:p>
            <a:endParaRPr lang="pl-PL" sz="1600" dirty="0">
              <a:solidFill>
                <a:srgbClr val="17375E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Obraz 4" descr="head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0"/>
            <a:ext cx="8461375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Prostokąt 5"/>
          <p:cNvSpPr>
            <a:spLocks noChangeArrowheads="1"/>
          </p:cNvSpPr>
          <p:nvPr/>
        </p:nvSpPr>
        <p:spPr bwMode="auto">
          <a:xfrm>
            <a:off x="395288" y="2420938"/>
            <a:ext cx="83534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pl-PL" altLang="pl-PL" sz="2400" b="1" dirty="0">
                <a:solidFill>
                  <a:srgbClr val="CC3300"/>
                </a:solidFill>
                <a:latin typeface="Trebuchet MS" pitchFamily="34" charset="0"/>
              </a:rPr>
              <a:t>Zalety </a:t>
            </a:r>
            <a:r>
              <a:rPr lang="pl-PL" altLang="pl-PL" sz="2400" b="1" dirty="0" smtClean="0">
                <a:solidFill>
                  <a:srgbClr val="CC3300"/>
                </a:solidFill>
                <a:latin typeface="Trebuchet MS" pitchFamily="34" charset="0"/>
              </a:rPr>
              <a:t>sądownictwa </a:t>
            </a:r>
            <a:r>
              <a:rPr lang="pl-PL" altLang="pl-PL" sz="2400" b="1" dirty="0">
                <a:solidFill>
                  <a:srgbClr val="CC3300"/>
                </a:solidFill>
                <a:latin typeface="Trebuchet MS" pitchFamily="34" charset="0"/>
              </a:rPr>
              <a:t>arbitrażowego </a:t>
            </a:r>
          </a:p>
          <a:p>
            <a:pPr algn="ctr" eaLnBrk="1" hangingPunct="1">
              <a:lnSpc>
                <a:spcPct val="110000"/>
              </a:lnSpc>
            </a:pPr>
            <a:r>
              <a:rPr lang="pl-PL" altLang="pl-PL" sz="2400" b="1" dirty="0">
                <a:solidFill>
                  <a:srgbClr val="CC3300"/>
                </a:solidFill>
                <a:latin typeface="Trebuchet MS" pitchFamily="34" charset="0"/>
              </a:rPr>
              <a:t>w porównaniu do </a:t>
            </a:r>
            <a:r>
              <a:rPr lang="pl-PL" altLang="pl-PL" sz="2400" b="1" dirty="0" smtClean="0">
                <a:solidFill>
                  <a:srgbClr val="CC3300"/>
                </a:solidFill>
                <a:latin typeface="Trebuchet MS" pitchFamily="34" charset="0"/>
              </a:rPr>
              <a:t>sądownictwa </a:t>
            </a:r>
            <a:r>
              <a:rPr lang="pl-PL" altLang="pl-PL" sz="2400" b="1" dirty="0">
                <a:solidFill>
                  <a:srgbClr val="CC3300"/>
                </a:solidFill>
                <a:latin typeface="Trebuchet MS" pitchFamily="34" charset="0"/>
              </a:rPr>
              <a:t>powszechnego</a:t>
            </a:r>
          </a:p>
        </p:txBody>
      </p:sp>
      <p:sp>
        <p:nvSpPr>
          <p:cNvPr id="27652" name="pole tekstowe 7"/>
          <p:cNvSpPr txBox="1">
            <a:spLocks noChangeArrowheads="1"/>
          </p:cNvSpPr>
          <p:nvPr/>
        </p:nvSpPr>
        <p:spPr bwMode="auto">
          <a:xfrm>
            <a:off x="466725" y="3573463"/>
            <a:ext cx="820896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defTabSz="2635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635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635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635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635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63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63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63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63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pl-PL" altLang="pl-PL" sz="2000" dirty="0">
                <a:solidFill>
                  <a:srgbClr val="17375E"/>
                </a:solidFill>
                <a:latin typeface="Trebuchet MS" pitchFamily="34" charset="0"/>
              </a:rPr>
              <a:t>Szybsze, tańsze i prostsze postępowanie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pl-PL" altLang="pl-PL" sz="2000" dirty="0">
                <a:solidFill>
                  <a:srgbClr val="17375E"/>
                </a:solidFill>
                <a:latin typeface="Trebuchet MS" pitchFamily="34" charset="0"/>
              </a:rPr>
              <a:t>Braki formalne nie skutkują odrzuceniem pozwu </a:t>
            </a:r>
          </a:p>
          <a:p>
            <a:pPr eaLnBrk="1" hangingPunct="1">
              <a:lnSpc>
                <a:spcPct val="120000"/>
              </a:lnSpc>
            </a:pPr>
            <a:r>
              <a:rPr lang="pl-PL" altLang="pl-PL" sz="2000" dirty="0">
                <a:solidFill>
                  <a:srgbClr val="17375E"/>
                </a:solidFill>
                <a:latin typeface="Trebuchet MS" pitchFamily="34" charset="0"/>
              </a:rPr>
              <a:t>	czy wniosków dowodowych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pl-PL" altLang="pl-PL" sz="2000" dirty="0">
                <a:solidFill>
                  <a:srgbClr val="17375E"/>
                </a:solidFill>
                <a:latin typeface="Trebuchet MS" pitchFamily="34" charset="0"/>
              </a:rPr>
              <a:t>Wpływ stron na obsadę składu orzekającego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pl-PL" altLang="pl-PL" sz="2000" dirty="0">
                <a:solidFill>
                  <a:srgbClr val="17375E"/>
                </a:solidFill>
                <a:latin typeface="Trebuchet MS" pitchFamily="34" charset="0"/>
              </a:rPr>
              <a:t>Fachowość – spory rozstrzygane przez ekspertów z danej dziedziny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pl-PL" altLang="pl-PL" sz="2000" dirty="0">
                <a:solidFill>
                  <a:srgbClr val="17375E"/>
                </a:solidFill>
                <a:latin typeface="Trebuchet MS" pitchFamily="34" charset="0"/>
              </a:rPr>
              <a:t>Poufność postępowania – rozprawa bez udziału publiczności</a:t>
            </a:r>
          </a:p>
        </p:txBody>
      </p:sp>
      <p:pic>
        <p:nvPicPr>
          <p:cNvPr id="9" name="Obraz 8" descr="sąd 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3356992"/>
            <a:ext cx="2585465" cy="1694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861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Obraz 4" descr="head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0"/>
            <a:ext cx="8461375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Prostokąt 5"/>
          <p:cNvSpPr>
            <a:spLocks noChangeArrowheads="1"/>
          </p:cNvSpPr>
          <p:nvPr/>
        </p:nvSpPr>
        <p:spPr bwMode="auto">
          <a:xfrm>
            <a:off x="395288" y="2420938"/>
            <a:ext cx="8353425" cy="40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pl-PL" altLang="pl-PL" sz="2000" b="1" dirty="0" smtClean="0">
                <a:solidFill>
                  <a:srgbClr val="CC3300"/>
                </a:solidFill>
                <a:latin typeface="Trebuchet MS" pitchFamily="34" charset="0"/>
              </a:rPr>
              <a:t>Dołącz do grona naszych firm członkowskich!</a:t>
            </a:r>
            <a:endParaRPr lang="pl-PL" altLang="pl-PL" sz="2000" b="1" dirty="0">
              <a:solidFill>
                <a:srgbClr val="CC3300"/>
              </a:solidFill>
              <a:latin typeface="Trebuchet MS" pitchFamily="34" charset="0"/>
            </a:endParaRPr>
          </a:p>
        </p:txBody>
      </p:sp>
      <p:sp>
        <p:nvSpPr>
          <p:cNvPr id="18436" name="pole tekstowe 7"/>
          <p:cNvSpPr txBox="1">
            <a:spLocks noChangeArrowheads="1"/>
          </p:cNvSpPr>
          <p:nvPr/>
        </p:nvSpPr>
        <p:spPr bwMode="auto">
          <a:xfrm>
            <a:off x="466725" y="3068638"/>
            <a:ext cx="8208963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266700" indent="-266700" defTabSz="2635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98538" indent="-285750" defTabSz="2635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406525" indent="-228600" defTabSz="2635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14513" indent="-228600" defTabSz="2635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2500" indent="-228600" defTabSz="2635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79700" indent="-228600" defTabSz="263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6900" indent="-228600" defTabSz="263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4100" indent="-228600" defTabSz="263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1300" indent="-228600" defTabSz="263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sz="1600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Członkom Izby </a:t>
            </a:r>
            <a:r>
              <a:rPr lang="pl-PL" sz="1600" dirty="0">
                <a:solidFill>
                  <a:srgbClr val="17375E"/>
                </a:solidFill>
                <a:latin typeface="Trebuchet MS" panose="020B0603020202020204" pitchFamily="34" charset="0"/>
              </a:rPr>
              <a:t>oferujemy m.in</a:t>
            </a:r>
            <a:r>
              <a:rPr lang="pl-PL" sz="1600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.:</a:t>
            </a:r>
            <a:endParaRPr lang="pl-PL" sz="1600" dirty="0">
              <a:solidFill>
                <a:srgbClr val="17375E"/>
              </a:solidFill>
              <a:latin typeface="Trebuchet MS" panose="020B0603020202020204" pitchFamily="34" charset="0"/>
            </a:endParaRPr>
          </a:p>
          <a:p>
            <a:endParaRPr lang="pl-PL" sz="1600" dirty="0">
              <a:solidFill>
                <a:srgbClr val="17375E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Możliwość </a:t>
            </a:r>
            <a:r>
              <a:rPr lang="pl-PL" sz="1600" dirty="0">
                <a:solidFill>
                  <a:srgbClr val="17375E"/>
                </a:solidFill>
                <a:latin typeface="Trebuchet MS" panose="020B0603020202020204" pitchFamily="34" charset="0"/>
              </a:rPr>
              <a:t>nieodpłatnego uczestnictwa w cyklicznych spotkaniach Klubu Członkowskiego oraz wielu innych ciekawych przedsięwzięciach i </a:t>
            </a:r>
            <a:r>
              <a:rPr lang="pl-PL" sz="1600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wydarzeniach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600" dirty="0">
              <a:solidFill>
                <a:srgbClr val="17375E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Bezpłatne </a:t>
            </a:r>
            <a:r>
              <a:rPr lang="pl-PL" sz="1600" dirty="0">
                <a:solidFill>
                  <a:srgbClr val="17375E"/>
                </a:solidFill>
                <a:latin typeface="Trebuchet MS" panose="020B0603020202020204" pitchFamily="34" charset="0"/>
              </a:rPr>
              <a:t>konsultacje z ekspertami z różnych dziedzin związanych z prowadzeniem </a:t>
            </a:r>
            <a:r>
              <a:rPr lang="pl-PL" sz="1600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firmy</a:t>
            </a:r>
          </a:p>
          <a:p>
            <a:pPr marL="0" indent="0"/>
            <a:endParaRPr lang="pl-PL" sz="600" dirty="0">
              <a:solidFill>
                <a:srgbClr val="17375E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Aktualne </a:t>
            </a:r>
            <a:r>
              <a:rPr lang="pl-PL" sz="1600" dirty="0">
                <a:solidFill>
                  <a:srgbClr val="17375E"/>
                </a:solidFill>
                <a:latin typeface="Trebuchet MS" panose="020B0603020202020204" pitchFamily="34" charset="0"/>
              </a:rPr>
              <a:t>informacje, zaproszenia i publikacje wprost na Twoją skrzynkę </a:t>
            </a:r>
            <a:r>
              <a:rPr lang="pl-PL" sz="1600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e-mail</a:t>
            </a:r>
          </a:p>
          <a:p>
            <a:pPr marL="0" indent="0"/>
            <a:endParaRPr lang="pl-PL" sz="600" dirty="0">
              <a:solidFill>
                <a:srgbClr val="17375E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Możliwość </a:t>
            </a:r>
            <a:r>
              <a:rPr lang="pl-PL" sz="1600" dirty="0">
                <a:solidFill>
                  <a:srgbClr val="17375E"/>
                </a:solidFill>
                <a:latin typeface="Trebuchet MS" panose="020B0603020202020204" pitchFamily="34" charset="0"/>
              </a:rPr>
              <a:t>posługiwania się logo Izby wraz z zaznaczeniem „Firma Członkowska RIG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17375E"/>
                </a:solidFill>
                <a:latin typeface="Trebuchet MS" panose="020B0603020202020204" pitchFamily="34" charset="0"/>
              </a:rPr>
              <a:t>w Katowicach” w materiałach firmowych i na stronie WWW oraz powoływania się na fakt przynależności do Izby w kontaktach z klientami i </a:t>
            </a:r>
            <a:r>
              <a:rPr lang="pl-PL" sz="1600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kontrahentami</a:t>
            </a:r>
          </a:p>
          <a:p>
            <a:pPr marL="0" indent="0"/>
            <a:endParaRPr lang="pl-PL" sz="600" dirty="0">
              <a:solidFill>
                <a:srgbClr val="17375E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Atrakcyjne </a:t>
            </a:r>
            <a:r>
              <a:rPr lang="pl-PL" sz="1600" dirty="0">
                <a:solidFill>
                  <a:srgbClr val="17375E"/>
                </a:solidFill>
                <a:latin typeface="Trebuchet MS" panose="020B0603020202020204" pitchFamily="34" charset="0"/>
              </a:rPr>
              <a:t>składki </a:t>
            </a:r>
            <a:r>
              <a:rPr lang="pl-PL" sz="1600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członkowskie</a:t>
            </a:r>
          </a:p>
          <a:p>
            <a:pPr marL="0" indent="0"/>
            <a:r>
              <a:rPr lang="pl-PL" sz="1600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 </a:t>
            </a:r>
            <a:endParaRPr lang="pl-PL" sz="1600" dirty="0">
              <a:solidFill>
                <a:srgbClr val="17375E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Kompleksową </a:t>
            </a:r>
            <a:r>
              <a:rPr lang="pl-PL" sz="1600" dirty="0">
                <a:solidFill>
                  <a:srgbClr val="17375E"/>
                </a:solidFill>
                <a:latin typeface="Trebuchet MS" panose="020B0603020202020204" pitchFamily="34" charset="0"/>
              </a:rPr>
              <a:t>ofertę usług z pakietem zniżek tylko dla firm członkowskich</a:t>
            </a:r>
          </a:p>
        </p:txBody>
      </p:sp>
    </p:spTree>
    <p:extLst>
      <p:ext uri="{BB962C8B-B14F-4D97-AF65-F5344CB8AC3E}">
        <p14:creationId xmlns:p14="http://schemas.microsoft.com/office/powerpoint/2010/main" val="35785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Obraz 4" descr="head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313" y="0"/>
            <a:ext cx="8461375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683568" y="2276475"/>
            <a:ext cx="828092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pl-PL" sz="2400" b="1" dirty="0">
                <a:solidFill>
                  <a:srgbClr val="17375E"/>
                </a:solidFill>
                <a:latin typeface="Trebuchet MS" pitchFamily="34" charset="0"/>
              </a:rPr>
              <a:t>Zapraszamy do odwiedzenia </a:t>
            </a:r>
            <a:r>
              <a:rPr lang="pl-PL" sz="2400" b="1" dirty="0" smtClean="0">
                <a:solidFill>
                  <a:srgbClr val="17375E"/>
                </a:solidFill>
                <a:latin typeface="Trebuchet MS" pitchFamily="34" charset="0"/>
              </a:rPr>
              <a:t>naszej strony </a:t>
            </a:r>
            <a:r>
              <a:rPr lang="pl-PL" sz="2400" b="1" dirty="0">
                <a:solidFill>
                  <a:srgbClr val="17375E"/>
                </a:solidFill>
                <a:latin typeface="Trebuchet MS" pitchFamily="34" charset="0"/>
              </a:rPr>
              <a:t>internetowej</a:t>
            </a:r>
          </a:p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pl-PL" sz="2400" b="1" dirty="0">
                <a:solidFill>
                  <a:srgbClr val="CC3300"/>
                </a:solidFill>
                <a:latin typeface="Trebuchet MS" pitchFamily="34" charset="0"/>
              </a:rPr>
              <a:t>www.rig.katowice.pl</a:t>
            </a:r>
            <a:r>
              <a:rPr lang="pl-PL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endParaRPr lang="pl-PL" sz="2400" dirty="0">
              <a:solidFill>
                <a:srgbClr val="CC3300"/>
              </a:solidFill>
              <a:latin typeface="Verdana" pitchFamily="34" charset="0"/>
            </a:endParaRPr>
          </a:p>
        </p:txBody>
      </p:sp>
      <p:sp>
        <p:nvSpPr>
          <p:cNvPr id="28676" name="Rectangle 8"/>
          <p:cNvSpPr>
            <a:spLocks noChangeArrowheads="1"/>
          </p:cNvSpPr>
          <p:nvPr/>
        </p:nvSpPr>
        <p:spPr bwMode="auto">
          <a:xfrm>
            <a:off x="5292725" y="3789363"/>
            <a:ext cx="385127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3525" defTabSz="263525">
              <a:buFontTx/>
              <a:buChar char="•"/>
            </a:pPr>
            <a:r>
              <a:rPr lang="pl-PL" dirty="0">
                <a:solidFill>
                  <a:srgbClr val="17375E"/>
                </a:solidFill>
                <a:latin typeface="Trebuchet MS" pitchFamily="34" charset="0"/>
              </a:rPr>
              <a:t>ponad </a:t>
            </a:r>
            <a:r>
              <a:rPr lang="pl-PL" dirty="0">
                <a:solidFill>
                  <a:srgbClr val="CC3300"/>
                </a:solidFill>
                <a:latin typeface="Trebuchet MS" pitchFamily="34" charset="0"/>
              </a:rPr>
              <a:t>10 000</a:t>
            </a:r>
            <a:r>
              <a:rPr lang="pl-PL" dirty="0">
                <a:solidFill>
                  <a:srgbClr val="17375E"/>
                </a:solidFill>
                <a:latin typeface="Trebuchet MS" pitchFamily="34" charset="0"/>
              </a:rPr>
              <a:t> wizyt 	</a:t>
            </a:r>
            <a:r>
              <a:rPr lang="pl-PL" dirty="0" smtClean="0">
                <a:solidFill>
                  <a:srgbClr val="17375E"/>
                </a:solidFill>
                <a:latin typeface="Trebuchet MS" pitchFamily="34" charset="0"/>
              </a:rPr>
              <a:t>miesięcznie</a:t>
            </a:r>
          </a:p>
          <a:p>
            <a:pPr indent="263525" defTabSz="263525">
              <a:buFontTx/>
              <a:buChar char="•"/>
            </a:pPr>
            <a:endParaRPr lang="pl-PL" dirty="0">
              <a:solidFill>
                <a:srgbClr val="17375E"/>
              </a:solidFill>
              <a:latin typeface="Trebuchet MS" pitchFamily="34" charset="0"/>
            </a:endParaRPr>
          </a:p>
          <a:p>
            <a:pPr indent="263525" defTabSz="263525">
              <a:buFontTx/>
              <a:buChar char="•"/>
            </a:pPr>
            <a:r>
              <a:rPr lang="pl-PL" dirty="0">
                <a:solidFill>
                  <a:srgbClr val="17375E"/>
                </a:solidFill>
                <a:latin typeface="Trebuchet MS" pitchFamily="34" charset="0"/>
              </a:rPr>
              <a:t>ponad </a:t>
            </a:r>
            <a:r>
              <a:rPr lang="pl-PL" dirty="0">
                <a:solidFill>
                  <a:srgbClr val="CC3300"/>
                </a:solidFill>
                <a:latin typeface="Trebuchet MS" pitchFamily="34" charset="0"/>
              </a:rPr>
              <a:t>2500</a:t>
            </a:r>
            <a:r>
              <a:rPr lang="pl-PL" dirty="0">
                <a:solidFill>
                  <a:srgbClr val="17375E"/>
                </a:solidFill>
                <a:latin typeface="Trebuchet MS" pitchFamily="34" charset="0"/>
              </a:rPr>
              <a:t> subskrybentów 	</a:t>
            </a:r>
            <a:r>
              <a:rPr lang="pl-PL" dirty="0" err="1">
                <a:solidFill>
                  <a:srgbClr val="17375E"/>
                </a:solidFill>
                <a:latin typeface="Trebuchet MS" pitchFamily="34" charset="0"/>
              </a:rPr>
              <a:t>newslettera</a:t>
            </a:r>
            <a:r>
              <a:rPr lang="pl-PL" dirty="0">
                <a:solidFill>
                  <a:srgbClr val="17375E"/>
                </a:solidFill>
                <a:latin typeface="Trebuchet MS" pitchFamily="34" charset="0"/>
              </a:rPr>
              <a:t> </a:t>
            </a:r>
            <a:endParaRPr lang="pl-PL" dirty="0" smtClean="0">
              <a:solidFill>
                <a:srgbClr val="17375E"/>
              </a:solidFill>
              <a:latin typeface="Trebuchet MS" pitchFamily="34" charset="0"/>
            </a:endParaRPr>
          </a:p>
          <a:p>
            <a:pPr indent="263525" defTabSz="263525">
              <a:buFontTx/>
              <a:buChar char="•"/>
            </a:pPr>
            <a:endParaRPr lang="pl-PL" dirty="0">
              <a:solidFill>
                <a:srgbClr val="17375E"/>
              </a:solidFill>
              <a:latin typeface="Trebuchet MS" pitchFamily="34" charset="0"/>
            </a:endParaRPr>
          </a:p>
          <a:p>
            <a:pPr indent="263525" defTabSz="263525">
              <a:buFontTx/>
              <a:buChar char="•"/>
            </a:pPr>
            <a:r>
              <a:rPr lang="pl-PL" dirty="0">
                <a:solidFill>
                  <a:srgbClr val="17375E"/>
                </a:solidFill>
                <a:latin typeface="Trebuchet MS" pitchFamily="34" charset="0"/>
              </a:rPr>
              <a:t>możliwość </a:t>
            </a:r>
            <a:r>
              <a:rPr lang="pl-PL" dirty="0">
                <a:solidFill>
                  <a:srgbClr val="CC3300"/>
                </a:solidFill>
                <a:latin typeface="Trebuchet MS" pitchFamily="34" charset="0"/>
              </a:rPr>
              <a:t>promocji</a:t>
            </a:r>
            <a:r>
              <a:rPr lang="pl-PL" dirty="0">
                <a:solidFill>
                  <a:srgbClr val="17375E"/>
                </a:solidFill>
                <a:latin typeface="Trebuchet MS" pitchFamily="34" charset="0"/>
              </a:rPr>
              <a:t> Państwa 	</a:t>
            </a:r>
            <a:r>
              <a:rPr lang="pl-PL" dirty="0" smtClean="0">
                <a:solidFill>
                  <a:srgbClr val="17375E"/>
                </a:solidFill>
                <a:latin typeface="Trebuchet MS" pitchFamily="34" charset="0"/>
              </a:rPr>
              <a:t>przedsięwzięć</a:t>
            </a:r>
            <a:endParaRPr lang="pl-PL" dirty="0">
              <a:solidFill>
                <a:srgbClr val="17375E"/>
              </a:solidFill>
              <a:latin typeface="Trebuchet MS" pitchFamily="34" charset="0"/>
            </a:endParaRPr>
          </a:p>
        </p:txBody>
      </p:sp>
      <p:pic>
        <p:nvPicPr>
          <p:cNvPr id="28677" name="Obraz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573463"/>
            <a:ext cx="5292725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Obraz 4" descr="head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313" y="0"/>
            <a:ext cx="8461375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420938"/>
            <a:ext cx="2998787" cy="4176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4211638" y="2601387"/>
            <a:ext cx="446405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l-PL" sz="2000" b="1" dirty="0">
                <a:solidFill>
                  <a:srgbClr val="CC3300"/>
                </a:solidFill>
                <a:latin typeface="Verdana" pitchFamily="34" charset="0"/>
              </a:rPr>
              <a:t>Regionalna Izba Gospodarcza </a:t>
            </a:r>
          </a:p>
          <a:p>
            <a:pPr algn="ctr"/>
            <a:r>
              <a:rPr lang="pl-PL" sz="2000" b="1" dirty="0">
                <a:solidFill>
                  <a:srgbClr val="CC3300"/>
                </a:solidFill>
                <a:latin typeface="Verdana" pitchFamily="34" charset="0"/>
              </a:rPr>
              <a:t>w Katowicach</a:t>
            </a:r>
          </a:p>
          <a:p>
            <a:pPr algn="ctr"/>
            <a:endParaRPr lang="pl-PL" sz="2000" b="1" dirty="0">
              <a:solidFill>
                <a:srgbClr val="CC3300"/>
              </a:solidFill>
              <a:latin typeface="Verdana" pitchFamily="34" charset="0"/>
            </a:endParaRPr>
          </a:p>
          <a:p>
            <a:pPr algn="ctr"/>
            <a:r>
              <a:rPr lang="pl-PL" sz="2000" dirty="0">
                <a:solidFill>
                  <a:srgbClr val="17375E"/>
                </a:solidFill>
                <a:latin typeface="Verdana" pitchFamily="34" charset="0"/>
              </a:rPr>
              <a:t>ul. Opolska 15</a:t>
            </a:r>
          </a:p>
          <a:p>
            <a:pPr algn="ctr"/>
            <a:r>
              <a:rPr lang="pl-PL" sz="2000" dirty="0">
                <a:solidFill>
                  <a:srgbClr val="17375E"/>
                </a:solidFill>
                <a:latin typeface="Verdana" pitchFamily="34" charset="0"/>
              </a:rPr>
              <a:t>40-084 Katowice</a:t>
            </a:r>
          </a:p>
          <a:p>
            <a:pPr algn="ctr"/>
            <a:r>
              <a:rPr lang="pl-PL" sz="2000" dirty="0">
                <a:solidFill>
                  <a:srgbClr val="17375E"/>
                </a:solidFill>
                <a:latin typeface="Verdana" pitchFamily="34" charset="0"/>
              </a:rPr>
              <a:t>tel.: (32) 35 111 80/90</a:t>
            </a:r>
          </a:p>
          <a:p>
            <a:pPr algn="ctr"/>
            <a:r>
              <a:rPr lang="pl-PL" sz="2000" dirty="0">
                <a:solidFill>
                  <a:srgbClr val="17375E"/>
                </a:solidFill>
                <a:latin typeface="Verdana" pitchFamily="34" charset="0"/>
              </a:rPr>
              <a:t>fax (32) 35 111 85</a:t>
            </a:r>
          </a:p>
          <a:p>
            <a:pPr algn="ctr"/>
            <a:endParaRPr lang="pl-PL" sz="2000" dirty="0">
              <a:solidFill>
                <a:srgbClr val="17375E"/>
              </a:solidFill>
              <a:latin typeface="Verdana" pitchFamily="34" charset="0"/>
            </a:endParaRPr>
          </a:p>
          <a:p>
            <a:pPr algn="ctr"/>
            <a:r>
              <a:rPr lang="pl-PL" sz="2000" dirty="0">
                <a:solidFill>
                  <a:srgbClr val="17375E"/>
                </a:solidFill>
                <a:latin typeface="Verdana" pitchFamily="34" charset="0"/>
              </a:rPr>
              <a:t>rig@rig.katowice.pl</a:t>
            </a:r>
          </a:p>
          <a:p>
            <a:pPr algn="ctr"/>
            <a:r>
              <a:rPr lang="pl-PL" sz="2000" dirty="0" smtClean="0">
                <a:solidFill>
                  <a:srgbClr val="17375E"/>
                </a:solidFill>
                <a:latin typeface="Verdana" pitchFamily="34" charset="0"/>
              </a:rPr>
              <a:t>www.rig.katowice.pl</a:t>
            </a:r>
          </a:p>
          <a:p>
            <a:pPr algn="ctr"/>
            <a:r>
              <a:rPr lang="pl-PL" altLang="pl-PL" sz="2000" dirty="0">
                <a:solidFill>
                  <a:srgbClr val="17375E"/>
                </a:solidFill>
                <a:latin typeface="Trebuchet MS" pitchFamily="34" charset="0"/>
              </a:rPr>
              <a:t>facebook.com/</a:t>
            </a:r>
            <a:r>
              <a:rPr lang="pl-PL" altLang="pl-PL" sz="2000" dirty="0" err="1">
                <a:solidFill>
                  <a:srgbClr val="17375E"/>
                </a:solidFill>
                <a:latin typeface="Trebuchet MS" pitchFamily="34" charset="0"/>
              </a:rPr>
              <a:t>RIGwKatowicach</a:t>
            </a:r>
            <a:endParaRPr lang="pl-PL" altLang="pl-PL" sz="2000" dirty="0">
              <a:solidFill>
                <a:srgbClr val="17375E"/>
              </a:solidFill>
              <a:latin typeface="Trebuchet MS" pitchFamily="34" charset="0"/>
            </a:endParaRPr>
          </a:p>
          <a:p>
            <a:pPr algn="ctr"/>
            <a:endParaRPr lang="pl-PL" sz="2000" dirty="0">
              <a:solidFill>
                <a:srgbClr val="17375E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Obraz 4" descr="head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313" y="0"/>
            <a:ext cx="8461375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899592" y="3573016"/>
            <a:ext cx="73448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pl-PL" sz="2000" b="1" dirty="0">
              <a:solidFill>
                <a:srgbClr val="CC3300"/>
              </a:solidFill>
              <a:latin typeface="Verdana" pitchFamily="34" charset="0"/>
            </a:endParaRPr>
          </a:p>
          <a:p>
            <a:pPr algn="ctr"/>
            <a:r>
              <a:rPr lang="pl-PL" sz="3600" dirty="0" smtClean="0">
                <a:solidFill>
                  <a:srgbClr val="17375E"/>
                </a:solidFill>
                <a:latin typeface="Verdana" pitchFamily="34" charset="0"/>
              </a:rPr>
              <a:t>Zapraszamy do współpracy </a:t>
            </a:r>
            <a:r>
              <a:rPr lang="pl-PL" sz="3600" dirty="0" smtClean="0">
                <a:solidFill>
                  <a:srgbClr val="17375E"/>
                </a:solidFill>
                <a:latin typeface="Verdana" pitchFamily="34" charset="0"/>
                <a:sym typeface="Wingdings" panose="05000000000000000000" pitchFamily="2" charset="2"/>
              </a:rPr>
              <a:t></a:t>
            </a:r>
            <a:endParaRPr lang="pl-PL" sz="3600" dirty="0">
              <a:solidFill>
                <a:srgbClr val="17375E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00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Obraz 4" descr="head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313" y="0"/>
            <a:ext cx="8461375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719138" y="2492375"/>
            <a:ext cx="77057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b="1" dirty="0" smtClean="0">
                <a:solidFill>
                  <a:srgbClr val="CC3300"/>
                </a:solidFill>
                <a:latin typeface="Trebuchet MS" pitchFamily="34" charset="0"/>
              </a:rPr>
              <a:t>Długoterminowe cele strategiczne Izby</a:t>
            </a:r>
            <a:endParaRPr lang="pl-PL" sz="2000" b="1" dirty="0">
              <a:solidFill>
                <a:srgbClr val="C00000"/>
              </a:solidFill>
              <a:latin typeface="Verdana" pitchFamily="34" charset="0"/>
            </a:endParaRPr>
          </a:p>
        </p:txBody>
      </p:sp>
      <p:pic>
        <p:nvPicPr>
          <p:cNvPr id="6" name="Picture 8" descr="cel"/>
          <p:cNvPicPr>
            <a:picLocks noChangeAspect="1" noChangeArrowheads="1"/>
          </p:cNvPicPr>
          <p:nvPr/>
        </p:nvPicPr>
        <p:blipFill>
          <a:blip r:embed="rId3" cstate="screen">
            <a:grayscl/>
          </a:blip>
          <a:srcRect/>
          <a:stretch>
            <a:fillRect/>
          </a:stretch>
        </p:blipFill>
        <p:spPr bwMode="auto">
          <a:xfrm>
            <a:off x="5874022" y="4653136"/>
            <a:ext cx="25935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304538" y="2978051"/>
            <a:ext cx="8137525" cy="40322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pl-PL" altLang="pl-PL" sz="1600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Integracja Członków Izby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pl-PL" altLang="pl-PL" sz="1600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Wzrost roli samorządu gospodarczego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pl-PL" altLang="pl-PL" sz="1600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Rozwój przedsiębiorstw, w szczególności sektora MŚP w zakresie wzrostu </a:t>
            </a:r>
            <a:br>
              <a:rPr lang="pl-PL" altLang="pl-PL" sz="1600" dirty="0" smtClean="0">
                <a:solidFill>
                  <a:srgbClr val="17375E"/>
                </a:solidFill>
                <a:latin typeface="Trebuchet MS" panose="020B0603020202020204" pitchFamily="34" charset="0"/>
              </a:rPr>
            </a:br>
            <a:r>
              <a:rPr lang="pl-PL" altLang="pl-PL" sz="1600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innowacyjności i konkurencyjności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pl-PL" altLang="pl-PL" sz="1600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Współpraca międzynarodowa przedsiębiorstw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pl-PL" altLang="pl-PL" sz="1600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Promowanie postaw przedsiębiorczych młodych ludzi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pl-PL" altLang="pl-PL" sz="1600" dirty="0">
                <a:solidFill>
                  <a:srgbClr val="17375E"/>
                </a:solidFill>
                <a:latin typeface="Trebuchet MS" panose="020B0603020202020204" pitchFamily="34" charset="0"/>
              </a:rPr>
              <a:t> </a:t>
            </a:r>
            <a:r>
              <a:rPr lang="pl-PL" altLang="pl-PL" sz="1600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     i rozwoju młodych przedsiębiorców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altLang="pl-PL" sz="1600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Propagowanie zasad społecznej odpowiedzialności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pl-PL" altLang="pl-PL" sz="1600" dirty="0">
                <a:solidFill>
                  <a:srgbClr val="17375E"/>
                </a:solidFill>
                <a:latin typeface="Trebuchet MS" panose="020B0603020202020204" pitchFamily="34" charset="0"/>
              </a:rPr>
              <a:t> </a:t>
            </a:r>
            <a:r>
              <a:rPr lang="pl-PL" altLang="pl-PL" sz="1600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     i etyki w biznesie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Obraz 4" descr="head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313" y="0"/>
            <a:ext cx="8461375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719138" y="2492375"/>
            <a:ext cx="77057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b="1" dirty="0" smtClean="0">
                <a:solidFill>
                  <a:srgbClr val="CC3300"/>
                </a:solidFill>
                <a:latin typeface="Trebuchet MS" pitchFamily="34" charset="0"/>
              </a:rPr>
              <a:t>W jaki sposób wspieramy rozwój firm? /1/</a:t>
            </a:r>
            <a:endParaRPr lang="pl-PL" sz="2000" b="1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304538" y="2978051"/>
            <a:ext cx="8137525" cy="4032250"/>
          </a:xfrm>
        </p:spPr>
        <p:txBody>
          <a:bodyPr/>
          <a:lstStyle/>
          <a:p>
            <a:pPr lvl="0"/>
            <a:r>
              <a:rPr lang="pl-PL" sz="1600" dirty="0">
                <a:solidFill>
                  <a:srgbClr val="17375E"/>
                </a:solidFill>
                <a:latin typeface="Trebuchet MS" panose="020B0603020202020204" pitchFamily="34" charset="0"/>
              </a:rPr>
              <a:t>organizujemy Europejski Kongres Małych i Średnich Przedsiębiorstw oraz wiele innych ciekawych konferencji i seminariów,</a:t>
            </a:r>
          </a:p>
          <a:p>
            <a:pPr lvl="0"/>
            <a:r>
              <a:rPr lang="pl-PL" sz="1600" dirty="0">
                <a:solidFill>
                  <a:srgbClr val="17375E"/>
                </a:solidFill>
                <a:latin typeface="Trebuchet MS" panose="020B0603020202020204" pitchFamily="34" charset="0"/>
              </a:rPr>
              <a:t>doradzamy w zakresie pozyskiwania zewnętrznych źródeł finansowania, innowacji, efektywności energetycznej i internacjonalizacji,</a:t>
            </a:r>
          </a:p>
          <a:p>
            <a:pPr lvl="0"/>
            <a:r>
              <a:rPr lang="pl-PL" sz="1600" dirty="0">
                <a:solidFill>
                  <a:srgbClr val="17375E"/>
                </a:solidFill>
                <a:latin typeface="Trebuchet MS" panose="020B0603020202020204" pitchFamily="34" charset="0"/>
              </a:rPr>
              <a:t>podnosimy kwalifikacje pracowników firm organizując przydatne szkolenia </a:t>
            </a:r>
            <a:r>
              <a:rPr lang="pl-PL" sz="1600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/>
            </a:r>
            <a:br>
              <a:rPr lang="pl-PL" sz="1600" dirty="0" smtClean="0">
                <a:solidFill>
                  <a:srgbClr val="17375E"/>
                </a:solidFill>
                <a:latin typeface="Trebuchet MS" panose="020B0603020202020204" pitchFamily="34" charset="0"/>
              </a:rPr>
            </a:br>
            <a:r>
              <a:rPr lang="pl-PL" sz="1600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i warsztaty</a:t>
            </a:r>
            <a:r>
              <a:rPr lang="pl-PL" sz="1600" dirty="0">
                <a:solidFill>
                  <a:srgbClr val="17375E"/>
                </a:solidFill>
                <a:latin typeface="Trebuchet MS" panose="020B0603020202020204" pitchFamily="34" charset="0"/>
              </a:rPr>
              <a:t>,</a:t>
            </a:r>
          </a:p>
          <a:p>
            <a:pPr lvl="0"/>
            <a:r>
              <a:rPr lang="pl-PL" sz="1600" dirty="0">
                <a:solidFill>
                  <a:srgbClr val="17375E"/>
                </a:solidFill>
                <a:latin typeface="Trebuchet MS" panose="020B0603020202020204" pitchFamily="34" charset="0"/>
              </a:rPr>
              <a:t>realizujemy projekty badawcze i rekrutacyjne,</a:t>
            </a:r>
          </a:p>
          <a:p>
            <a:pPr lvl="0"/>
            <a:r>
              <a:rPr lang="pl-PL" sz="1600" dirty="0">
                <a:solidFill>
                  <a:srgbClr val="17375E"/>
                </a:solidFill>
                <a:latin typeface="Trebuchet MS" panose="020B0603020202020204" pitchFamily="34" charset="0"/>
              </a:rPr>
              <a:t>animujemy współpracę sfery nauki i biznesu, </a:t>
            </a:r>
          </a:p>
          <a:p>
            <a:pPr lvl="0"/>
            <a:r>
              <a:rPr lang="pl-PL" sz="1600" dirty="0">
                <a:solidFill>
                  <a:srgbClr val="17375E"/>
                </a:solidFill>
                <a:latin typeface="Trebuchet MS" panose="020B0603020202020204" pitchFamily="34" charset="0"/>
              </a:rPr>
              <a:t>rozwijamy kontakty międzynarodowe firm m.in. przygotowanie strategii rozwoju eksportu, organizację misji gospodarczych, wspieranie udziału w targach </a:t>
            </a:r>
            <a:r>
              <a:rPr lang="pl-PL" sz="1600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/>
            </a:r>
            <a:br>
              <a:rPr lang="pl-PL" sz="1600" dirty="0" smtClean="0">
                <a:solidFill>
                  <a:srgbClr val="17375E"/>
                </a:solidFill>
                <a:latin typeface="Trebuchet MS" panose="020B0603020202020204" pitchFamily="34" charset="0"/>
              </a:rPr>
            </a:br>
            <a:r>
              <a:rPr lang="pl-PL" sz="1600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i </a:t>
            </a:r>
            <a:r>
              <a:rPr lang="pl-PL" sz="1600" dirty="0">
                <a:solidFill>
                  <a:srgbClr val="17375E"/>
                </a:solidFill>
                <a:latin typeface="Trebuchet MS" panose="020B0603020202020204" pitchFamily="34" charset="0"/>
              </a:rPr>
              <a:t>kojarzenie partnerów,</a:t>
            </a:r>
          </a:p>
          <a:p>
            <a:pPr lvl="0"/>
            <a:r>
              <a:rPr lang="pl-PL" sz="1600" dirty="0">
                <a:solidFill>
                  <a:srgbClr val="17375E"/>
                </a:solidFill>
                <a:latin typeface="Trebuchet MS" panose="020B0603020202020204" pitchFamily="34" charset="0"/>
              </a:rPr>
              <a:t>wydajemy świadectwa pochodzenia oraz legalizujemy dokumenty w handlu zagranicznym,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pl-PL" altLang="pl-PL" sz="1600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4519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Obraz 4" descr="head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313" y="0"/>
            <a:ext cx="8461375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719138" y="2492375"/>
            <a:ext cx="77057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b="1" dirty="0" smtClean="0">
                <a:solidFill>
                  <a:srgbClr val="CC3300"/>
                </a:solidFill>
                <a:latin typeface="Trebuchet MS" pitchFamily="34" charset="0"/>
              </a:rPr>
              <a:t>W jaki sposób wspieramy rozwój firm? /2/</a:t>
            </a:r>
            <a:endParaRPr lang="pl-PL" sz="2000" b="1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341313" y="3212976"/>
            <a:ext cx="8137525" cy="4032250"/>
          </a:xfrm>
        </p:spPr>
        <p:txBody>
          <a:bodyPr/>
          <a:lstStyle/>
          <a:p>
            <a:pPr lvl="0"/>
            <a:r>
              <a:rPr lang="pl-PL" sz="1600" dirty="0">
                <a:solidFill>
                  <a:srgbClr val="17375E"/>
                </a:solidFill>
                <a:latin typeface="Trebuchet MS" panose="020B0603020202020204" pitchFamily="34" charset="0"/>
              </a:rPr>
              <a:t>nagradzamy najlepszych w ramach konkursów Laurów Umiejętności i Kompetencji i  Śląskiej Nagrody Jakości, </a:t>
            </a:r>
          </a:p>
          <a:p>
            <a:pPr lvl="0"/>
            <a:r>
              <a:rPr lang="pl-PL" sz="1600" dirty="0">
                <a:solidFill>
                  <a:srgbClr val="17375E"/>
                </a:solidFill>
                <a:latin typeface="Trebuchet MS" panose="020B0603020202020204" pitchFamily="34" charset="0"/>
              </a:rPr>
              <a:t>skutecznie promujemy firmy z wykorzystaniem naszych wydarzeń i publikacji, strony www, </a:t>
            </a:r>
            <a:r>
              <a:rPr lang="pl-PL" sz="1600" dirty="0" err="1">
                <a:solidFill>
                  <a:srgbClr val="17375E"/>
                </a:solidFill>
                <a:latin typeface="Trebuchet MS" panose="020B0603020202020204" pitchFamily="34" charset="0"/>
              </a:rPr>
              <a:t>fanpage’a</a:t>
            </a:r>
            <a:r>
              <a:rPr lang="pl-PL" sz="1600" dirty="0">
                <a:solidFill>
                  <a:srgbClr val="17375E"/>
                </a:solidFill>
                <a:latin typeface="Trebuchet MS" panose="020B0603020202020204" pitchFamily="34" charset="0"/>
              </a:rPr>
              <a:t>, </a:t>
            </a:r>
            <a:r>
              <a:rPr lang="pl-PL" sz="1600" dirty="0" err="1">
                <a:solidFill>
                  <a:srgbClr val="17375E"/>
                </a:solidFill>
                <a:latin typeface="Trebuchet MS" panose="020B0603020202020204" pitchFamily="34" charset="0"/>
              </a:rPr>
              <a:t>newslettera</a:t>
            </a:r>
            <a:r>
              <a:rPr lang="pl-PL" sz="1600" dirty="0">
                <a:solidFill>
                  <a:srgbClr val="17375E"/>
                </a:solidFill>
                <a:latin typeface="Trebuchet MS" panose="020B0603020202020204" pitchFamily="34" charset="0"/>
              </a:rPr>
              <a:t> i  dedykowanych mailingów,</a:t>
            </a:r>
          </a:p>
          <a:p>
            <a:pPr lvl="0"/>
            <a:r>
              <a:rPr lang="pl-PL" sz="1600" dirty="0">
                <a:solidFill>
                  <a:srgbClr val="17375E"/>
                </a:solidFill>
                <a:latin typeface="Trebuchet MS" panose="020B0603020202020204" pitchFamily="34" charset="0"/>
              </a:rPr>
              <a:t>integrujemy firmy i pomagamy nawiązywać owocne kontakty biznesowe,</a:t>
            </a:r>
          </a:p>
          <a:p>
            <a:pPr lvl="0"/>
            <a:r>
              <a:rPr lang="pl-PL" sz="1600" dirty="0">
                <a:solidFill>
                  <a:srgbClr val="17375E"/>
                </a:solidFill>
                <a:latin typeface="Trebuchet MS" panose="020B0603020202020204" pitchFamily="34" charset="0"/>
              </a:rPr>
              <a:t>wdrażamy projekty unijne wpływające na rozwój gospodarczy regionu,</a:t>
            </a:r>
          </a:p>
          <a:p>
            <a:pPr lvl="0"/>
            <a:r>
              <a:rPr lang="pl-PL" sz="1600" dirty="0">
                <a:solidFill>
                  <a:srgbClr val="17375E"/>
                </a:solidFill>
                <a:latin typeface="Trebuchet MS" panose="020B0603020202020204" pitchFamily="34" charset="0"/>
              </a:rPr>
              <a:t>współpracujemy z administracją rządową i samorządową w celu poprawy warunków prowadzenia działalności gospodarczej w regionie, kraju i Unii Europejskiej,</a:t>
            </a:r>
          </a:p>
          <a:p>
            <a:pPr lvl="0"/>
            <a:r>
              <a:rPr lang="pl-PL" sz="1600" dirty="0">
                <a:solidFill>
                  <a:srgbClr val="17375E"/>
                </a:solidFill>
                <a:latin typeface="Trebuchet MS" panose="020B0603020202020204" pitchFamily="34" charset="0"/>
              </a:rPr>
              <a:t>rozstrzygamy sprawy cywilne i gospodarcze o charakterze majątkowym </a:t>
            </a:r>
            <a:r>
              <a:rPr lang="pl-PL" sz="1600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/>
            </a:r>
            <a:br>
              <a:rPr lang="pl-PL" sz="1600" dirty="0" smtClean="0">
                <a:solidFill>
                  <a:srgbClr val="17375E"/>
                </a:solidFill>
                <a:latin typeface="Trebuchet MS" panose="020B0603020202020204" pitchFamily="34" charset="0"/>
              </a:rPr>
            </a:br>
            <a:r>
              <a:rPr lang="pl-PL" sz="1600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i </a:t>
            </a:r>
            <a:r>
              <a:rPr lang="pl-PL" sz="1600" dirty="0">
                <a:solidFill>
                  <a:srgbClr val="17375E"/>
                </a:solidFill>
                <a:latin typeface="Trebuchet MS" panose="020B0603020202020204" pitchFamily="34" charset="0"/>
              </a:rPr>
              <a:t>niemajątkowym w Sądzie Arbitrażowym.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pl-PL" altLang="pl-PL" sz="1600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8897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zawartości 2"/>
          <p:cNvSpPr>
            <a:spLocks noGrp="1"/>
          </p:cNvSpPr>
          <p:nvPr>
            <p:ph idx="1"/>
          </p:nvPr>
        </p:nvSpPr>
        <p:spPr>
          <a:xfrm>
            <a:off x="395288" y="2565400"/>
            <a:ext cx="4392612" cy="352742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pl-PL" altLang="pl-PL" sz="2400" smtClean="0">
                <a:solidFill>
                  <a:srgbClr val="17375E"/>
                </a:solidFill>
                <a:latin typeface="Trebuchet MS" pitchFamily="34" charset="0"/>
              </a:rPr>
              <a:t>Posiadamy </a:t>
            </a:r>
          </a:p>
          <a:p>
            <a:pPr marL="0" indent="0" algn="ctr">
              <a:buFont typeface="Arial" charset="0"/>
              <a:buNone/>
            </a:pPr>
            <a:r>
              <a:rPr lang="pl-PL" altLang="pl-PL" sz="2400" b="1" smtClean="0">
                <a:solidFill>
                  <a:srgbClr val="CC3300"/>
                </a:solidFill>
                <a:latin typeface="Trebuchet MS" pitchFamily="34" charset="0"/>
              </a:rPr>
              <a:t>Certyfikat Jakości EN ISO 9001:2008</a:t>
            </a:r>
          </a:p>
          <a:p>
            <a:pPr marL="0" indent="0" algn="ctr">
              <a:buFont typeface="Arial" charset="0"/>
              <a:buNone/>
            </a:pPr>
            <a:r>
              <a:rPr lang="pl-PL" altLang="pl-PL" sz="2400" smtClean="0">
                <a:solidFill>
                  <a:srgbClr val="17375E"/>
                </a:solidFill>
                <a:latin typeface="Trebuchet MS" pitchFamily="34" charset="0"/>
              </a:rPr>
              <a:t>w zakresie działalności samorządu gospodarczego, usług szkoleniowych, doradczych i informacyjnych oraz współpracy międzynarodowej.</a:t>
            </a:r>
          </a:p>
        </p:txBody>
      </p:sp>
      <p:pic>
        <p:nvPicPr>
          <p:cNvPr id="7171" name="Obraz 4" descr="head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0"/>
            <a:ext cx="8461375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68313" y="2276475"/>
            <a:ext cx="7704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pl-PL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grpSp>
        <p:nvGrpSpPr>
          <p:cNvPr id="7173" name="Group 2"/>
          <p:cNvGrpSpPr>
            <a:grpSpLocks/>
          </p:cNvGrpSpPr>
          <p:nvPr/>
        </p:nvGrpSpPr>
        <p:grpSpPr bwMode="auto">
          <a:xfrm>
            <a:off x="4932363" y="2636838"/>
            <a:ext cx="3455987" cy="3168650"/>
            <a:chOff x="158" y="1207"/>
            <a:chExt cx="2359" cy="2178"/>
          </a:xfrm>
        </p:grpSpPr>
        <p:sp>
          <p:nvSpPr>
            <p:cNvPr id="7174" name="Rectangle 3"/>
            <p:cNvSpPr>
              <a:spLocks noChangeArrowheads="1"/>
            </p:cNvSpPr>
            <p:nvPr/>
          </p:nvSpPr>
          <p:spPr bwMode="auto">
            <a:xfrm>
              <a:off x="158" y="1480"/>
              <a:ext cx="1180" cy="154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E0C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l-PL" altLang="pl-PL">
                <a:latin typeface="Calibri" pitchFamily="34" charset="0"/>
              </a:endParaRPr>
            </a:p>
          </p:txBody>
        </p:sp>
        <p:pic>
          <p:nvPicPr>
            <p:cNvPr id="9" name="Picture 4" descr="certyfikat1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04" y="1525"/>
              <a:ext cx="1000" cy="14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176" name="Rectangle 5"/>
            <p:cNvSpPr>
              <a:spLocks noChangeArrowheads="1"/>
            </p:cNvSpPr>
            <p:nvPr/>
          </p:nvSpPr>
          <p:spPr bwMode="auto">
            <a:xfrm>
              <a:off x="1247" y="1570"/>
              <a:ext cx="1270" cy="181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E0C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l-PL" altLang="pl-PL">
                <a:latin typeface="Calibri" pitchFamily="34" charset="0"/>
              </a:endParaRPr>
            </a:p>
          </p:txBody>
        </p:sp>
        <p:pic>
          <p:nvPicPr>
            <p:cNvPr id="11" name="Picture 6" descr="certyfikat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283" y="1624"/>
              <a:ext cx="1189" cy="17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178" name="Rectangle 7"/>
            <p:cNvSpPr>
              <a:spLocks noChangeArrowheads="1"/>
            </p:cNvSpPr>
            <p:nvPr/>
          </p:nvSpPr>
          <p:spPr bwMode="auto">
            <a:xfrm>
              <a:off x="1111" y="1207"/>
              <a:ext cx="1089" cy="6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E0C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l-PL" altLang="pl-PL">
                <a:latin typeface="Calibri" pitchFamily="34" charset="0"/>
              </a:endParaRPr>
            </a:p>
          </p:txBody>
        </p:sp>
      </p:grpSp>
      <p:pic>
        <p:nvPicPr>
          <p:cNvPr id="7180" name="Picture 12" descr="PCA 9001 V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529" y="2065487"/>
            <a:ext cx="17145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03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ymbol zastępczy zawartości 2"/>
          <p:cNvSpPr>
            <a:spLocks noGrp="1"/>
          </p:cNvSpPr>
          <p:nvPr>
            <p:ph idx="1"/>
          </p:nvPr>
        </p:nvSpPr>
        <p:spPr>
          <a:xfrm>
            <a:off x="611188" y="2636838"/>
            <a:ext cx="5400675" cy="10810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pl-PL" altLang="pl-PL" sz="1800" dirty="0" smtClean="0">
                <a:solidFill>
                  <a:srgbClr val="17375E"/>
                </a:solidFill>
                <a:latin typeface="Trebuchet MS" pitchFamily="34" charset="0"/>
              </a:rPr>
              <a:t>Jesteśmy Laureatem XVI edycji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pl-PL" altLang="pl-PL" sz="1800" dirty="0" smtClean="0">
                <a:solidFill>
                  <a:srgbClr val="17375E"/>
                </a:solidFill>
                <a:latin typeface="Trebuchet MS" pitchFamily="34" charset="0"/>
              </a:rPr>
              <a:t>Polskiej Nagrody Jakości w kategorii organizacje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pl-PL" altLang="pl-PL" sz="1800" dirty="0" smtClean="0">
                <a:solidFill>
                  <a:srgbClr val="17375E"/>
                </a:solidFill>
                <a:latin typeface="Trebuchet MS" pitchFamily="34" charset="0"/>
              </a:rPr>
              <a:t>samorządu gospodarczego.</a:t>
            </a:r>
          </a:p>
          <a:p>
            <a:pPr algn="ctr" eaLnBrk="1" hangingPunct="1">
              <a:lnSpc>
                <a:spcPct val="150000"/>
              </a:lnSpc>
              <a:buFont typeface="Arial" charset="0"/>
              <a:buNone/>
            </a:pPr>
            <a:endParaRPr lang="pl-PL" altLang="pl-PL" sz="1800" dirty="0" smtClean="0">
              <a:solidFill>
                <a:srgbClr val="17375E"/>
              </a:solidFill>
              <a:latin typeface="Trebuchet MS" pitchFamily="34" charset="0"/>
            </a:endParaRPr>
          </a:p>
        </p:txBody>
      </p:sp>
      <p:pic>
        <p:nvPicPr>
          <p:cNvPr id="1028" name="Obraz 4" descr="head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0"/>
            <a:ext cx="8461375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68313" y="2276475"/>
            <a:ext cx="7704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pl-PL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6732588" y="2636838"/>
          <a:ext cx="1223962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Obraz - mapa bitowa" r:id="rId4" imgW="1076475" imgH="1076475" progId="PBrush">
                  <p:embed/>
                </p:oleObj>
              </mc:Choice>
              <mc:Fallback>
                <p:oleObj name="Obraz - mapa bitowa" r:id="rId4" imgW="1076475" imgH="1076475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2636838"/>
                        <a:ext cx="1223962" cy="1225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365625"/>
            <a:ext cx="12954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 descr="PNJ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1550" y="3933825"/>
            <a:ext cx="1870075" cy="2551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Obraz 8" descr="RIG_laureat_201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4300" y="3933825"/>
            <a:ext cx="1871663" cy="2519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85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zawartości 2"/>
          <p:cNvSpPr>
            <a:spLocks noGrp="1"/>
          </p:cNvSpPr>
          <p:nvPr>
            <p:ph idx="1"/>
          </p:nvPr>
        </p:nvSpPr>
        <p:spPr>
          <a:xfrm>
            <a:off x="395288" y="2565400"/>
            <a:ext cx="4392612" cy="352742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pl-PL" altLang="pl-PL" sz="2400" dirty="0" smtClean="0">
                <a:solidFill>
                  <a:srgbClr val="17375E"/>
                </a:solidFill>
                <a:latin typeface="Trebuchet MS" pitchFamily="34" charset="0"/>
              </a:rPr>
              <a:t>Jesteśmy akredytowanym ośrodkiem </a:t>
            </a:r>
          </a:p>
          <a:p>
            <a:pPr marL="0" indent="0" algn="ctr">
              <a:buFont typeface="Arial" charset="0"/>
              <a:buNone/>
            </a:pPr>
            <a:r>
              <a:rPr lang="pl-PL" altLang="pl-PL" sz="2400" b="1" dirty="0" smtClean="0">
                <a:solidFill>
                  <a:srgbClr val="CC3300"/>
                </a:solidFill>
                <a:latin typeface="Trebuchet MS" pitchFamily="34" charset="0"/>
              </a:rPr>
              <a:t>Krajowego Systemu Usług </a:t>
            </a:r>
            <a:br>
              <a:rPr lang="pl-PL" altLang="pl-PL" sz="2400" b="1" dirty="0" smtClean="0">
                <a:solidFill>
                  <a:srgbClr val="CC3300"/>
                </a:solidFill>
                <a:latin typeface="Trebuchet MS" pitchFamily="34" charset="0"/>
              </a:rPr>
            </a:br>
            <a:r>
              <a:rPr lang="pl-PL" altLang="pl-PL" sz="2400" b="1" dirty="0" smtClean="0">
                <a:solidFill>
                  <a:srgbClr val="CC3300"/>
                </a:solidFill>
                <a:latin typeface="Trebuchet MS" pitchFamily="34" charset="0"/>
              </a:rPr>
              <a:t>dla Małych i Średnich Przedsiębiorstw</a:t>
            </a:r>
          </a:p>
          <a:p>
            <a:pPr marL="0" indent="0" algn="ctr">
              <a:buFont typeface="Arial" charset="0"/>
              <a:buNone/>
            </a:pPr>
            <a:r>
              <a:rPr lang="pl-PL" altLang="pl-PL" sz="2400" dirty="0" smtClean="0">
                <a:solidFill>
                  <a:srgbClr val="17375E"/>
                </a:solidFill>
                <a:latin typeface="Trebuchet MS" pitchFamily="34" charset="0"/>
              </a:rPr>
              <a:t>w zakresie usług informacyjnych, szkoleniowych oraz doradczych o charakterze ogólnym i proinnowacyjnym.</a:t>
            </a:r>
          </a:p>
        </p:txBody>
      </p:sp>
      <p:pic>
        <p:nvPicPr>
          <p:cNvPr id="7171" name="Obraz 4" descr="head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0"/>
            <a:ext cx="8461375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68313" y="2276475"/>
            <a:ext cx="7704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pl-PL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614" y="3212976"/>
            <a:ext cx="3853074" cy="253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3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raz 4" descr="head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0"/>
            <a:ext cx="8461375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9"/>
          <p:cNvSpPr txBox="1">
            <a:spLocks noChangeArrowheads="1"/>
          </p:cNvSpPr>
          <p:nvPr/>
        </p:nvSpPr>
        <p:spPr bwMode="auto">
          <a:xfrm>
            <a:off x="0" y="2349500"/>
            <a:ext cx="8820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214313" y="2606675"/>
            <a:ext cx="87137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b="1" dirty="0" smtClean="0">
                <a:solidFill>
                  <a:srgbClr val="CC3300"/>
                </a:solidFill>
                <a:latin typeface="Trebuchet MS" pitchFamily="34" charset="0"/>
              </a:rPr>
              <a:t>Współpracujemy na bazie podpisanych umów </a:t>
            </a:r>
            <a:br>
              <a:rPr lang="pl-PL" sz="2400" b="1" dirty="0" smtClean="0">
                <a:solidFill>
                  <a:srgbClr val="CC3300"/>
                </a:solidFill>
                <a:latin typeface="Trebuchet MS" pitchFamily="34" charset="0"/>
              </a:rPr>
            </a:br>
            <a:r>
              <a:rPr lang="pl-PL" sz="2400" b="1" dirty="0" smtClean="0">
                <a:solidFill>
                  <a:srgbClr val="CC3300"/>
                </a:solidFill>
                <a:latin typeface="Trebuchet MS" pitchFamily="34" charset="0"/>
              </a:rPr>
              <a:t>o </a:t>
            </a:r>
            <a:r>
              <a:rPr lang="pl-PL" sz="2400" b="1" dirty="0">
                <a:solidFill>
                  <a:srgbClr val="CC3300"/>
                </a:solidFill>
                <a:latin typeface="Trebuchet MS" pitchFamily="34" charset="0"/>
              </a:rPr>
              <a:t>współpracy z</a:t>
            </a:r>
            <a:r>
              <a:rPr lang="en-US" sz="2400" b="1" dirty="0">
                <a:solidFill>
                  <a:srgbClr val="CC3300"/>
                </a:solidFill>
                <a:latin typeface="Trebuchet MS" pitchFamily="34" charset="0"/>
              </a:rPr>
              <a:t> </a:t>
            </a:r>
            <a:r>
              <a:rPr lang="pl-PL" sz="2400" b="1" dirty="0">
                <a:solidFill>
                  <a:srgbClr val="CC3300"/>
                </a:solidFill>
                <a:latin typeface="Trebuchet MS" pitchFamily="34" charset="0"/>
              </a:rPr>
              <a:t>następującymi Izbami:</a:t>
            </a:r>
            <a:endParaRPr lang="pl-PL" sz="2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sp>
        <p:nvSpPr>
          <p:cNvPr id="21509" name="Rectangle 12"/>
          <p:cNvSpPr>
            <a:spLocks noChangeArrowheads="1"/>
          </p:cNvSpPr>
          <p:nvPr/>
        </p:nvSpPr>
        <p:spPr bwMode="auto">
          <a:xfrm>
            <a:off x="539750" y="3644900"/>
            <a:ext cx="4248150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lnSpc>
                <a:spcPct val="110000"/>
              </a:lnSpc>
              <a:buFontTx/>
              <a:buChar char="•"/>
            </a:pPr>
            <a:r>
              <a:rPr lang="pl-PL" altLang="pl-PL" sz="1600">
                <a:solidFill>
                  <a:srgbClr val="17375E"/>
                </a:solidFill>
                <a:latin typeface="Trebuchet MS" pitchFamily="34" charset="0"/>
              </a:rPr>
              <a:t>Austria (Styria)</a:t>
            </a:r>
          </a:p>
          <a:p>
            <a:pPr lvl="1" eaLnBrk="1" hangingPunct="1">
              <a:lnSpc>
                <a:spcPct val="110000"/>
              </a:lnSpc>
              <a:buFontTx/>
              <a:buChar char="•"/>
            </a:pPr>
            <a:r>
              <a:rPr lang="pl-PL" altLang="pl-PL" sz="1600">
                <a:solidFill>
                  <a:srgbClr val="17375E"/>
                </a:solidFill>
                <a:latin typeface="Trebuchet MS" pitchFamily="34" charset="0"/>
              </a:rPr>
              <a:t>Belgia (Limburg)</a:t>
            </a:r>
          </a:p>
          <a:p>
            <a:pPr lvl="1" eaLnBrk="1" hangingPunct="1">
              <a:lnSpc>
                <a:spcPct val="110000"/>
              </a:lnSpc>
              <a:buFontTx/>
              <a:buChar char="•"/>
            </a:pPr>
            <a:r>
              <a:rPr lang="pl-PL" altLang="pl-PL" sz="1600">
                <a:solidFill>
                  <a:srgbClr val="17375E"/>
                </a:solidFill>
                <a:latin typeface="Trebuchet MS" pitchFamily="34" charset="0"/>
              </a:rPr>
              <a:t>Czechy (Hradec Kralove, Ostrawa)</a:t>
            </a:r>
          </a:p>
          <a:p>
            <a:pPr lvl="1" eaLnBrk="1" hangingPunct="1">
              <a:lnSpc>
                <a:spcPct val="110000"/>
              </a:lnSpc>
              <a:buFontTx/>
              <a:buChar char="•"/>
            </a:pPr>
            <a:r>
              <a:rPr lang="pl-PL" altLang="pl-PL" sz="1600">
                <a:solidFill>
                  <a:srgbClr val="17375E"/>
                </a:solidFill>
                <a:latin typeface="Trebuchet MS" pitchFamily="34" charset="0"/>
              </a:rPr>
              <a:t>Francja (Chambery, Lille)</a:t>
            </a:r>
          </a:p>
          <a:p>
            <a:pPr lvl="1" eaLnBrk="1" hangingPunct="1">
              <a:lnSpc>
                <a:spcPct val="110000"/>
              </a:lnSpc>
              <a:buFontTx/>
              <a:buChar char="•"/>
            </a:pPr>
            <a:r>
              <a:rPr lang="pl-PL" altLang="pl-PL" sz="1600">
                <a:solidFill>
                  <a:srgbClr val="17375E"/>
                </a:solidFill>
                <a:latin typeface="Trebuchet MS" pitchFamily="34" charset="0"/>
              </a:rPr>
              <a:t>Hiszpania (Barcelona, Oviedo)</a:t>
            </a:r>
          </a:p>
          <a:p>
            <a:pPr lvl="1" eaLnBrk="1" hangingPunct="1">
              <a:lnSpc>
                <a:spcPct val="110000"/>
              </a:lnSpc>
              <a:buFontTx/>
              <a:buChar char="•"/>
            </a:pPr>
            <a:r>
              <a:rPr lang="pl-PL" altLang="pl-PL" sz="1600">
                <a:solidFill>
                  <a:srgbClr val="17375E"/>
                </a:solidFill>
                <a:latin typeface="Trebuchet MS" pitchFamily="34" charset="0"/>
              </a:rPr>
              <a:t>Holandia (Haarlem)</a:t>
            </a:r>
          </a:p>
          <a:p>
            <a:pPr lvl="1" eaLnBrk="1" hangingPunct="1">
              <a:lnSpc>
                <a:spcPct val="110000"/>
              </a:lnSpc>
              <a:buFontTx/>
              <a:buChar char="•"/>
            </a:pPr>
            <a:r>
              <a:rPr lang="pl-PL" altLang="pl-PL" sz="1600">
                <a:solidFill>
                  <a:srgbClr val="17375E"/>
                </a:solidFill>
                <a:latin typeface="Trebuchet MS" pitchFamily="34" charset="0"/>
              </a:rPr>
              <a:t>Irlandia</a:t>
            </a:r>
          </a:p>
          <a:p>
            <a:pPr lvl="1" eaLnBrk="1" hangingPunct="1">
              <a:lnSpc>
                <a:spcPct val="110000"/>
              </a:lnSpc>
              <a:buFontTx/>
              <a:buChar char="•"/>
            </a:pPr>
            <a:r>
              <a:rPr lang="pl-PL" altLang="pl-PL" sz="1600">
                <a:solidFill>
                  <a:srgbClr val="17375E"/>
                </a:solidFill>
                <a:latin typeface="Trebuchet MS" pitchFamily="34" charset="0"/>
              </a:rPr>
              <a:t>Maroko (Casablanca)</a:t>
            </a:r>
          </a:p>
          <a:p>
            <a:pPr lvl="1" eaLnBrk="1" hangingPunct="1">
              <a:lnSpc>
                <a:spcPct val="110000"/>
              </a:lnSpc>
              <a:buFontTx/>
              <a:buChar char="•"/>
            </a:pPr>
            <a:r>
              <a:rPr lang="pl-PL" altLang="pl-PL" sz="1600">
                <a:solidFill>
                  <a:srgbClr val="17375E"/>
                </a:solidFill>
                <a:latin typeface="Trebuchet MS" pitchFamily="34" charset="0"/>
              </a:rPr>
              <a:t>Niemcy (Halle-Dessau, Essen i</a:t>
            </a:r>
            <a:r>
              <a:rPr lang="en-US" altLang="pl-PL" sz="1600">
                <a:solidFill>
                  <a:srgbClr val="17375E"/>
                </a:solidFill>
                <a:latin typeface="Verdana" pitchFamily="34" charset="0"/>
              </a:rPr>
              <a:t> </a:t>
            </a:r>
            <a:r>
              <a:rPr lang="pl-PL" altLang="pl-PL" sz="1600">
                <a:solidFill>
                  <a:srgbClr val="17375E"/>
                </a:solidFill>
                <a:latin typeface="Trebuchet MS" pitchFamily="34" charset="0"/>
              </a:rPr>
              <a:t>Oberhausen, Land Hesji)</a:t>
            </a:r>
          </a:p>
          <a:p>
            <a:pPr lvl="1" eaLnBrk="1" hangingPunct="1">
              <a:lnSpc>
                <a:spcPct val="110000"/>
              </a:lnSpc>
              <a:buFontTx/>
              <a:buChar char="•"/>
            </a:pPr>
            <a:r>
              <a:rPr lang="pl-PL" altLang="pl-PL" sz="1600">
                <a:solidFill>
                  <a:srgbClr val="17375E"/>
                </a:solidFill>
                <a:latin typeface="Trebuchet MS" pitchFamily="34" charset="0"/>
              </a:rPr>
              <a:t>Pakistan (Lahore)</a:t>
            </a:r>
          </a:p>
        </p:txBody>
      </p:sp>
      <p:sp>
        <p:nvSpPr>
          <p:cNvPr id="21510" name="Rectangle 9"/>
          <p:cNvSpPr>
            <a:spLocks noChangeArrowheads="1"/>
          </p:cNvSpPr>
          <p:nvPr/>
        </p:nvSpPr>
        <p:spPr bwMode="auto">
          <a:xfrm>
            <a:off x="4572000" y="3644900"/>
            <a:ext cx="4176713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lnSpc>
                <a:spcPct val="110000"/>
              </a:lnSpc>
              <a:buFontTx/>
              <a:buChar char="•"/>
            </a:pPr>
            <a:r>
              <a:rPr lang="pl-PL" altLang="pl-PL" sz="1600">
                <a:solidFill>
                  <a:srgbClr val="17375E"/>
                </a:solidFill>
                <a:latin typeface="Trebuchet MS" pitchFamily="34" charset="0"/>
              </a:rPr>
              <a:t>Portugalia (Porto)</a:t>
            </a:r>
          </a:p>
          <a:p>
            <a:pPr lvl="1" eaLnBrk="1" hangingPunct="1">
              <a:lnSpc>
                <a:spcPct val="110000"/>
              </a:lnSpc>
              <a:buFontTx/>
              <a:buChar char="•"/>
            </a:pPr>
            <a:r>
              <a:rPr lang="pl-PL" altLang="pl-PL" sz="1600">
                <a:solidFill>
                  <a:srgbClr val="17375E"/>
                </a:solidFill>
                <a:latin typeface="Trebuchet MS" pitchFamily="34" charset="0"/>
              </a:rPr>
              <a:t>Rosja (Republika Baszkortostanu, Lipieck, Smoleńsk, Kaliningrad)</a:t>
            </a:r>
          </a:p>
          <a:p>
            <a:pPr lvl="1" eaLnBrk="1" hangingPunct="1">
              <a:lnSpc>
                <a:spcPct val="110000"/>
              </a:lnSpc>
              <a:buFontTx/>
              <a:buChar char="•"/>
            </a:pPr>
            <a:r>
              <a:rPr lang="pl-PL" altLang="pl-PL" sz="1600">
                <a:solidFill>
                  <a:srgbClr val="17375E"/>
                </a:solidFill>
                <a:latin typeface="Trebuchet MS" pitchFamily="34" charset="0"/>
              </a:rPr>
              <a:t>Słowacja (Bańska Bystrzyca, Żilina)</a:t>
            </a:r>
          </a:p>
          <a:p>
            <a:pPr lvl="1" eaLnBrk="1" hangingPunct="1">
              <a:lnSpc>
                <a:spcPct val="110000"/>
              </a:lnSpc>
              <a:buFontTx/>
              <a:buChar char="•"/>
            </a:pPr>
            <a:r>
              <a:rPr lang="pl-PL" altLang="pl-PL" sz="1600">
                <a:solidFill>
                  <a:srgbClr val="17375E"/>
                </a:solidFill>
                <a:latin typeface="Trebuchet MS" pitchFamily="34" charset="0"/>
              </a:rPr>
              <a:t>Tunezja (Sfax, Sousse)</a:t>
            </a:r>
          </a:p>
          <a:p>
            <a:pPr lvl="1" eaLnBrk="1" hangingPunct="1">
              <a:lnSpc>
                <a:spcPct val="110000"/>
              </a:lnSpc>
              <a:buFontTx/>
              <a:buChar char="•"/>
            </a:pPr>
            <a:r>
              <a:rPr lang="pl-PL" altLang="pl-PL" sz="1600">
                <a:solidFill>
                  <a:srgbClr val="17375E"/>
                </a:solidFill>
                <a:latin typeface="Trebuchet MS" pitchFamily="34" charset="0"/>
              </a:rPr>
              <a:t>Ukraina (Lw</a:t>
            </a:r>
            <a:r>
              <a:rPr lang="pl-PL" altLang="pl-PL" sz="1600">
                <a:solidFill>
                  <a:srgbClr val="17375E"/>
                </a:solidFill>
                <a:latin typeface="Verdana" pitchFamily="34" charset="0"/>
              </a:rPr>
              <a:t>ó</a:t>
            </a:r>
            <a:r>
              <a:rPr lang="pl-PL" altLang="pl-PL" sz="1600">
                <a:solidFill>
                  <a:srgbClr val="17375E"/>
                </a:solidFill>
                <a:latin typeface="Trebuchet MS" pitchFamily="34" charset="0"/>
              </a:rPr>
              <a:t>w, Donieck)</a:t>
            </a:r>
          </a:p>
          <a:p>
            <a:pPr lvl="1" eaLnBrk="1" hangingPunct="1">
              <a:lnSpc>
                <a:spcPct val="110000"/>
              </a:lnSpc>
              <a:buFontTx/>
              <a:buChar char="•"/>
            </a:pPr>
            <a:r>
              <a:rPr lang="pl-PL" altLang="pl-PL" sz="1600">
                <a:solidFill>
                  <a:srgbClr val="17375E"/>
                </a:solidFill>
                <a:latin typeface="Trebuchet MS" pitchFamily="34" charset="0"/>
              </a:rPr>
              <a:t>Wielka Brytania (Leeds)</a:t>
            </a:r>
          </a:p>
          <a:p>
            <a:pPr lvl="1" eaLnBrk="1" hangingPunct="1">
              <a:lnSpc>
                <a:spcPct val="110000"/>
              </a:lnSpc>
              <a:buFontTx/>
              <a:buChar char="•"/>
            </a:pPr>
            <a:r>
              <a:rPr lang="pl-PL" altLang="pl-PL" sz="1600">
                <a:solidFill>
                  <a:srgbClr val="17375E"/>
                </a:solidFill>
                <a:latin typeface="Trebuchet MS" pitchFamily="34" charset="0"/>
              </a:rPr>
              <a:t>Walia (Cardiff)</a:t>
            </a:r>
          </a:p>
          <a:p>
            <a:pPr lvl="1" eaLnBrk="1" hangingPunct="1">
              <a:lnSpc>
                <a:spcPct val="110000"/>
              </a:lnSpc>
              <a:buFontTx/>
              <a:buChar char="•"/>
            </a:pPr>
            <a:r>
              <a:rPr lang="pl-PL" altLang="pl-PL" sz="1600">
                <a:solidFill>
                  <a:srgbClr val="17375E"/>
                </a:solidFill>
                <a:latin typeface="Trebuchet MS" pitchFamily="34" charset="0"/>
              </a:rPr>
              <a:t>Węgry (Miszkolc, Csongrad)</a:t>
            </a:r>
          </a:p>
          <a:p>
            <a:pPr lvl="1" eaLnBrk="1" hangingPunct="1">
              <a:lnSpc>
                <a:spcPct val="110000"/>
              </a:lnSpc>
              <a:buFontTx/>
              <a:buChar char="•"/>
            </a:pPr>
            <a:r>
              <a:rPr lang="pl-PL" altLang="pl-PL" sz="1600">
                <a:solidFill>
                  <a:srgbClr val="17375E"/>
                </a:solidFill>
                <a:latin typeface="Trebuchet MS" pitchFamily="34" charset="0"/>
              </a:rPr>
              <a:t>Włochy (Mediolan)</a:t>
            </a:r>
          </a:p>
        </p:txBody>
      </p:sp>
    </p:spTree>
    <p:extLst>
      <p:ext uri="{BB962C8B-B14F-4D97-AF65-F5344CB8AC3E}">
        <p14:creationId xmlns:p14="http://schemas.microsoft.com/office/powerpoint/2010/main" val="417176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1821</TotalTime>
  <Words>967</Words>
  <Application>Microsoft Office PowerPoint</Application>
  <PresentationFormat>Pokaz na ekranie (4:3)</PresentationFormat>
  <Paragraphs>173</Paragraphs>
  <Slides>24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6" baseType="lpstr">
      <vt:lpstr>Motyw pakietu Office</vt:lpstr>
      <vt:lpstr>Obraz - mapa bitowa</vt:lpstr>
      <vt:lpstr>  Regionalna Izba Gospodarcza w Katowicach - Twój Partner w biznesie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Regionalna Izba Gospodarcza w Katowicach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Regionalna Izba Gospodarcza w Katowicach</dc:title>
  <dc:creator>J.Jarek</dc:creator>
  <cp:lastModifiedBy>puppszczyna45</cp:lastModifiedBy>
  <cp:revision>191</cp:revision>
  <cp:lastPrinted>2014-11-13T08:03:09Z</cp:lastPrinted>
  <dcterms:created xsi:type="dcterms:W3CDTF">2012-02-20T16:52:52Z</dcterms:created>
  <dcterms:modified xsi:type="dcterms:W3CDTF">2015-11-25T12:42:17Z</dcterms:modified>
</cp:coreProperties>
</file>